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7.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8.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4" r:id="rId1"/>
    <p:sldMasterId id="2147483837" r:id="rId2"/>
    <p:sldMasterId id="2147483844" r:id="rId3"/>
    <p:sldMasterId id="2147483852" r:id="rId4"/>
    <p:sldMasterId id="2147483859" r:id="rId5"/>
    <p:sldMasterId id="2147483866" r:id="rId6"/>
    <p:sldMasterId id="2147483873" r:id="rId7"/>
    <p:sldMasterId id="2147483880" r:id="rId8"/>
    <p:sldMasterId id="2147483887" r:id="rId9"/>
  </p:sldMasterIdLst>
  <p:notesMasterIdLst>
    <p:notesMasterId r:id="rId21"/>
  </p:notesMasterIdLst>
  <p:handoutMasterIdLst>
    <p:handoutMasterId r:id="rId22"/>
  </p:handoutMasterIdLst>
  <p:sldIdLst>
    <p:sldId id="567" r:id="rId10"/>
    <p:sldId id="625" r:id="rId11"/>
    <p:sldId id="618" r:id="rId12"/>
    <p:sldId id="662" r:id="rId13"/>
    <p:sldId id="656" r:id="rId14"/>
    <p:sldId id="679" r:id="rId15"/>
    <p:sldId id="698" r:id="rId16"/>
    <p:sldId id="709" r:id="rId17"/>
    <p:sldId id="704" r:id="rId18"/>
    <p:sldId id="708" r:id="rId19"/>
    <p:sldId id="707" r:id="rId20"/>
  </p:sldIdLst>
  <p:sldSz cx="9144000" cy="6858000" type="screen4x3"/>
  <p:notesSz cx="6797675" cy="9928225"/>
  <p:defaultTextStyle>
    <a:defPPr>
      <a:defRPr lang="zh-TW"/>
    </a:defPPr>
    <a:lvl1pPr algn="l" rtl="0" fontAlgn="base">
      <a:spcBef>
        <a:spcPct val="0"/>
      </a:spcBef>
      <a:spcAft>
        <a:spcPct val="0"/>
      </a:spcAft>
      <a:defRPr kumimoji="1" kern="1200">
        <a:solidFill>
          <a:schemeClr val="tx1"/>
        </a:solidFill>
        <a:latin typeface="Arial" charset="0"/>
        <a:ea typeface="新細明體" charset="-120"/>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p:defaultTextStyle>
  <p:extLst>
    <p:ext uri="{521415D9-36F7-43E2-AB2F-B90AF26B5E84}">
      <p14:sectionLst xmlns:p14="http://schemas.microsoft.com/office/powerpoint/2010/main">
        <p14:section name="預設章節" id="{67E95B1B-3F10-46B4-A673-7CC53B88049D}">
          <p14:sldIdLst>
            <p14:sldId id="567"/>
            <p14:sldId id="625"/>
            <p14:sldId id="618"/>
            <p14:sldId id="662"/>
            <p14:sldId id="656"/>
            <p14:sldId id="679"/>
            <p14:sldId id="698"/>
            <p14:sldId id="709"/>
            <p14:sldId id="704"/>
            <p14:sldId id="708"/>
            <p14:sldId id="70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C2312"/>
    <a:srgbClr val="F3301B"/>
    <a:srgbClr val="0000CC"/>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63" autoAdjust="0"/>
    <p:restoredTop sz="93041" autoAdjust="0"/>
  </p:normalViewPr>
  <p:slideViewPr>
    <p:cSldViewPr>
      <p:cViewPr>
        <p:scale>
          <a:sx n="100" d="100"/>
          <a:sy n="100" d="100"/>
        </p:scale>
        <p:origin x="-1258" y="77"/>
      </p:cViewPr>
      <p:guideLst>
        <p:guide orient="horz" pos="2160"/>
        <p:guide pos="2880"/>
      </p:guideLst>
    </p:cSldViewPr>
  </p:slideViewPr>
  <p:notesTextViewPr>
    <p:cViewPr>
      <p:scale>
        <a:sx n="1" d="1"/>
        <a:sy n="1" d="1"/>
      </p:scale>
      <p:origin x="0" y="0"/>
    </p:cViewPr>
  </p:notesTextViewPr>
  <p:sorterViewPr>
    <p:cViewPr>
      <p:scale>
        <a:sx n="90" d="100"/>
        <a:sy n="90" d="100"/>
      </p:scale>
      <p:origin x="0" y="58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6" y="4"/>
            <a:ext cx="2946399" cy="496968"/>
          </a:xfrm>
          <a:prstGeom prst="rect">
            <a:avLst/>
          </a:prstGeom>
          <a:noFill/>
          <a:ln w="9525">
            <a:noFill/>
            <a:miter lim="800000"/>
            <a:headEnd/>
            <a:tailEnd/>
          </a:ln>
        </p:spPr>
        <p:txBody>
          <a:bodyPr vert="horz" wrap="square" lIns="92070" tIns="46033" rIns="92070" bIns="46033" numCol="1" anchor="t" anchorCtr="0" compatLnSpc="1">
            <a:prstTxWarp prst="textNoShape">
              <a:avLst/>
            </a:prstTxWarp>
          </a:bodyPr>
          <a:lstStyle>
            <a:lvl1pPr defTabSz="920375">
              <a:defRPr sz="1200"/>
            </a:lvl1pPr>
          </a:lstStyle>
          <a:p>
            <a:pPr>
              <a:defRPr/>
            </a:pPr>
            <a:endParaRPr lang="en-US" altLang="zh-TW"/>
          </a:p>
        </p:txBody>
      </p:sp>
      <p:sp>
        <p:nvSpPr>
          <p:cNvPr id="68611" name="Rectangle 3"/>
          <p:cNvSpPr>
            <a:spLocks noGrp="1" noChangeArrowheads="1"/>
          </p:cNvSpPr>
          <p:nvPr>
            <p:ph type="dt" sz="quarter" idx="1"/>
          </p:nvPr>
        </p:nvSpPr>
        <p:spPr bwMode="auto">
          <a:xfrm>
            <a:off x="3849691" y="4"/>
            <a:ext cx="2946399" cy="496968"/>
          </a:xfrm>
          <a:prstGeom prst="rect">
            <a:avLst/>
          </a:prstGeom>
          <a:noFill/>
          <a:ln w="9525">
            <a:noFill/>
            <a:miter lim="800000"/>
            <a:headEnd/>
            <a:tailEnd/>
          </a:ln>
        </p:spPr>
        <p:txBody>
          <a:bodyPr vert="horz" wrap="square" lIns="92070" tIns="46033" rIns="92070" bIns="46033" numCol="1" anchor="t" anchorCtr="0" compatLnSpc="1">
            <a:prstTxWarp prst="textNoShape">
              <a:avLst/>
            </a:prstTxWarp>
          </a:bodyPr>
          <a:lstStyle>
            <a:lvl1pPr algn="r" defTabSz="920375">
              <a:defRPr sz="1200"/>
            </a:lvl1pPr>
          </a:lstStyle>
          <a:p>
            <a:pPr>
              <a:defRPr/>
            </a:pPr>
            <a:fld id="{9922125D-C222-4328-8AFF-8074D0FD7B88}" type="datetimeFigureOut">
              <a:rPr lang="zh-TW" altLang="en-US"/>
              <a:pPr>
                <a:defRPr/>
              </a:pPr>
              <a:t>2018/11/21</a:t>
            </a:fld>
            <a:endParaRPr lang="en-US" altLang="zh-TW"/>
          </a:p>
        </p:txBody>
      </p:sp>
      <p:sp>
        <p:nvSpPr>
          <p:cNvPr id="68612" name="Rectangle 4"/>
          <p:cNvSpPr>
            <a:spLocks noGrp="1" noChangeArrowheads="1"/>
          </p:cNvSpPr>
          <p:nvPr>
            <p:ph type="ftr" sz="quarter" idx="2"/>
          </p:nvPr>
        </p:nvSpPr>
        <p:spPr bwMode="auto">
          <a:xfrm>
            <a:off x="6" y="9429680"/>
            <a:ext cx="2946399" cy="496967"/>
          </a:xfrm>
          <a:prstGeom prst="rect">
            <a:avLst/>
          </a:prstGeom>
          <a:noFill/>
          <a:ln w="9525">
            <a:noFill/>
            <a:miter lim="800000"/>
            <a:headEnd/>
            <a:tailEnd/>
          </a:ln>
        </p:spPr>
        <p:txBody>
          <a:bodyPr vert="horz" wrap="square" lIns="92070" tIns="46033" rIns="92070" bIns="46033" numCol="1" anchor="b" anchorCtr="0" compatLnSpc="1">
            <a:prstTxWarp prst="textNoShape">
              <a:avLst/>
            </a:prstTxWarp>
          </a:bodyPr>
          <a:lstStyle>
            <a:lvl1pPr defTabSz="920375">
              <a:defRPr sz="1200"/>
            </a:lvl1pPr>
          </a:lstStyle>
          <a:p>
            <a:pPr>
              <a:defRPr/>
            </a:pPr>
            <a:endParaRPr lang="en-US" altLang="zh-TW"/>
          </a:p>
        </p:txBody>
      </p:sp>
      <p:sp>
        <p:nvSpPr>
          <p:cNvPr id="68613" name="Rectangle 5"/>
          <p:cNvSpPr>
            <a:spLocks noGrp="1" noChangeArrowheads="1"/>
          </p:cNvSpPr>
          <p:nvPr>
            <p:ph type="sldNum" sz="quarter" idx="3"/>
          </p:nvPr>
        </p:nvSpPr>
        <p:spPr bwMode="auto">
          <a:xfrm>
            <a:off x="3849691" y="9429680"/>
            <a:ext cx="2946399" cy="496967"/>
          </a:xfrm>
          <a:prstGeom prst="rect">
            <a:avLst/>
          </a:prstGeom>
          <a:noFill/>
          <a:ln w="9525">
            <a:noFill/>
            <a:miter lim="800000"/>
            <a:headEnd/>
            <a:tailEnd/>
          </a:ln>
        </p:spPr>
        <p:txBody>
          <a:bodyPr vert="horz" wrap="square" lIns="92070" tIns="46033" rIns="92070" bIns="46033" numCol="1" anchor="b" anchorCtr="0" compatLnSpc="1">
            <a:prstTxWarp prst="textNoShape">
              <a:avLst/>
            </a:prstTxWarp>
          </a:bodyPr>
          <a:lstStyle>
            <a:lvl1pPr algn="r" defTabSz="920375">
              <a:defRPr sz="1200"/>
            </a:lvl1pPr>
          </a:lstStyle>
          <a:p>
            <a:pPr>
              <a:defRPr/>
            </a:pPr>
            <a:fld id="{7E5EDDBC-8D26-4E16-9995-B8DA9D0A524E}" type="slidenum">
              <a:rPr lang="zh-TW" altLang="en-US"/>
              <a:pPr>
                <a:defRPr/>
              </a:pPr>
              <a:t>‹#›</a:t>
            </a:fld>
            <a:endParaRPr lang="en-US" altLang="zh-TW"/>
          </a:p>
        </p:txBody>
      </p:sp>
    </p:spTree>
    <p:extLst>
      <p:ext uri="{BB962C8B-B14F-4D97-AF65-F5344CB8AC3E}">
        <p14:creationId xmlns:p14="http://schemas.microsoft.com/office/powerpoint/2010/main" val="14421162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bwMode="auto">
          <a:xfrm>
            <a:off x="6" y="4"/>
            <a:ext cx="2946399" cy="496968"/>
          </a:xfrm>
          <a:prstGeom prst="rect">
            <a:avLst/>
          </a:prstGeom>
          <a:noFill/>
          <a:ln w="9525">
            <a:noFill/>
            <a:miter lim="800000"/>
            <a:headEnd/>
            <a:tailEnd/>
          </a:ln>
        </p:spPr>
        <p:txBody>
          <a:bodyPr vert="horz" wrap="square" lIns="91340" tIns="45670" rIns="91340" bIns="45670" numCol="1" anchor="t" anchorCtr="0" compatLnSpc="1">
            <a:prstTxWarp prst="textNoShape">
              <a:avLst/>
            </a:prstTxWarp>
          </a:bodyPr>
          <a:lstStyle>
            <a:lvl1pPr defTabSz="920375">
              <a:defRPr kumimoji="0" sz="1200">
                <a:latin typeface="Calibri" pitchFamily="34" charset="0"/>
              </a:defRPr>
            </a:lvl1pPr>
          </a:lstStyle>
          <a:p>
            <a:pPr>
              <a:defRPr/>
            </a:pPr>
            <a:endParaRPr lang="zh-TW" altLang="en-US"/>
          </a:p>
        </p:txBody>
      </p:sp>
      <p:sp>
        <p:nvSpPr>
          <p:cNvPr id="3" name="日期版面配置區 2"/>
          <p:cNvSpPr>
            <a:spLocks noGrp="1"/>
          </p:cNvSpPr>
          <p:nvPr>
            <p:ph type="dt" idx="1"/>
          </p:nvPr>
        </p:nvSpPr>
        <p:spPr bwMode="auto">
          <a:xfrm>
            <a:off x="3849691" y="4"/>
            <a:ext cx="2946399" cy="496968"/>
          </a:xfrm>
          <a:prstGeom prst="rect">
            <a:avLst/>
          </a:prstGeom>
          <a:noFill/>
          <a:ln w="9525">
            <a:noFill/>
            <a:miter lim="800000"/>
            <a:headEnd/>
            <a:tailEnd/>
          </a:ln>
        </p:spPr>
        <p:txBody>
          <a:bodyPr vert="horz" wrap="square" lIns="91340" tIns="45670" rIns="91340" bIns="45670" numCol="1" anchor="t" anchorCtr="0" compatLnSpc="1">
            <a:prstTxWarp prst="textNoShape">
              <a:avLst/>
            </a:prstTxWarp>
          </a:bodyPr>
          <a:lstStyle>
            <a:lvl1pPr algn="r" defTabSz="920375">
              <a:defRPr kumimoji="0" sz="1200">
                <a:latin typeface="Calibri" pitchFamily="34" charset="0"/>
              </a:defRPr>
            </a:lvl1pPr>
          </a:lstStyle>
          <a:p>
            <a:pPr>
              <a:defRPr/>
            </a:pPr>
            <a:fld id="{E667B2D3-AE38-45B2-B5F5-0AD74E9240C3}" type="datetimeFigureOut">
              <a:rPr lang="zh-TW" altLang="en-US"/>
              <a:pPr>
                <a:defRPr/>
              </a:pPr>
              <a:t>2018/11/21</a:t>
            </a:fld>
            <a:endParaRPr lang="en-US" altLang="zh-TW"/>
          </a:p>
        </p:txBody>
      </p:sp>
      <p:sp>
        <p:nvSpPr>
          <p:cNvPr id="4" name="投影片圖像版面配置區 3"/>
          <p:cNvSpPr>
            <a:spLocks noGrp="1" noRot="1" noChangeAspect="1"/>
          </p:cNvSpPr>
          <p:nvPr>
            <p:ph type="sldImg" idx="2"/>
          </p:nvPr>
        </p:nvSpPr>
        <p:spPr>
          <a:xfrm>
            <a:off x="914400" y="741363"/>
            <a:ext cx="4968875" cy="3727450"/>
          </a:xfrm>
          <a:prstGeom prst="rect">
            <a:avLst/>
          </a:prstGeom>
          <a:noFill/>
          <a:ln w="12700">
            <a:solidFill>
              <a:prstClr val="black"/>
            </a:solidFill>
          </a:ln>
        </p:spPr>
        <p:txBody>
          <a:bodyPr vert="horz" lIns="90678" tIns="45339" rIns="90678" bIns="45339" rtlCol="0" anchor="ctr"/>
          <a:lstStyle/>
          <a:p>
            <a:pPr lvl="0"/>
            <a:endParaRPr lang="zh-TW" altLang="en-US" noProof="0"/>
          </a:p>
        </p:txBody>
      </p:sp>
      <p:sp>
        <p:nvSpPr>
          <p:cNvPr id="5" name="備忘稿版面配置區 4"/>
          <p:cNvSpPr>
            <a:spLocks noGrp="1"/>
          </p:cNvSpPr>
          <p:nvPr>
            <p:ph type="body" sz="quarter" idx="3"/>
          </p:nvPr>
        </p:nvSpPr>
        <p:spPr bwMode="auto">
          <a:xfrm>
            <a:off x="677866" y="4715637"/>
            <a:ext cx="5441950" cy="4469527"/>
          </a:xfrm>
          <a:prstGeom prst="rect">
            <a:avLst/>
          </a:prstGeom>
          <a:noFill/>
          <a:ln w="9525">
            <a:noFill/>
            <a:miter lim="800000"/>
            <a:headEnd/>
            <a:tailEnd/>
          </a:ln>
        </p:spPr>
        <p:txBody>
          <a:bodyPr vert="horz" wrap="square" lIns="91340" tIns="45670" rIns="91340" bIns="45670" numCol="1" anchor="t" anchorCtr="0" compatLnSpc="1">
            <a:prstTxWarp prst="textNoShape">
              <a:avLst/>
            </a:prstTxWarp>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bwMode="auto">
          <a:xfrm>
            <a:off x="6" y="9429680"/>
            <a:ext cx="2946399" cy="496967"/>
          </a:xfrm>
          <a:prstGeom prst="rect">
            <a:avLst/>
          </a:prstGeom>
          <a:noFill/>
          <a:ln w="9525">
            <a:noFill/>
            <a:miter lim="800000"/>
            <a:headEnd/>
            <a:tailEnd/>
          </a:ln>
        </p:spPr>
        <p:txBody>
          <a:bodyPr vert="horz" wrap="square" lIns="91340" tIns="45670" rIns="91340" bIns="45670" numCol="1" anchor="b" anchorCtr="0" compatLnSpc="1">
            <a:prstTxWarp prst="textNoShape">
              <a:avLst/>
            </a:prstTxWarp>
          </a:bodyPr>
          <a:lstStyle>
            <a:lvl1pPr defTabSz="920375">
              <a:defRPr kumimoji="0" sz="1200">
                <a:latin typeface="Calibri" pitchFamily="34" charset="0"/>
              </a:defRPr>
            </a:lvl1pPr>
          </a:lstStyle>
          <a:p>
            <a:pPr>
              <a:defRPr/>
            </a:pPr>
            <a:endParaRPr lang="zh-TW" altLang="en-US"/>
          </a:p>
        </p:txBody>
      </p:sp>
      <p:sp>
        <p:nvSpPr>
          <p:cNvPr id="7" name="投影片編號版面配置區 6"/>
          <p:cNvSpPr>
            <a:spLocks noGrp="1"/>
          </p:cNvSpPr>
          <p:nvPr>
            <p:ph type="sldNum" sz="quarter" idx="5"/>
          </p:nvPr>
        </p:nvSpPr>
        <p:spPr bwMode="auto">
          <a:xfrm>
            <a:off x="3849691" y="9429680"/>
            <a:ext cx="2946399" cy="496967"/>
          </a:xfrm>
          <a:prstGeom prst="rect">
            <a:avLst/>
          </a:prstGeom>
          <a:noFill/>
          <a:ln w="9525">
            <a:noFill/>
            <a:miter lim="800000"/>
            <a:headEnd/>
            <a:tailEnd/>
          </a:ln>
        </p:spPr>
        <p:txBody>
          <a:bodyPr vert="horz" wrap="square" lIns="91340" tIns="45670" rIns="91340" bIns="45670" numCol="1" anchor="b" anchorCtr="0" compatLnSpc="1">
            <a:prstTxWarp prst="textNoShape">
              <a:avLst/>
            </a:prstTxWarp>
          </a:bodyPr>
          <a:lstStyle>
            <a:lvl1pPr algn="r" defTabSz="920375">
              <a:defRPr kumimoji="0" sz="1200">
                <a:latin typeface="Calibri" pitchFamily="34" charset="0"/>
              </a:defRPr>
            </a:lvl1pPr>
          </a:lstStyle>
          <a:p>
            <a:pPr>
              <a:defRPr/>
            </a:pPr>
            <a:fld id="{30B10AC3-E94D-4B7A-8210-7A3A783BCB7A}" type="slidenum">
              <a:rPr lang="zh-TW" altLang="en-US"/>
              <a:pPr>
                <a:defRPr/>
              </a:pPr>
              <a:t>‹#›</a:t>
            </a:fld>
            <a:endParaRPr lang="en-US" altLang="zh-TW"/>
          </a:p>
        </p:txBody>
      </p:sp>
    </p:spTree>
    <p:extLst>
      <p:ext uri="{BB962C8B-B14F-4D97-AF65-F5344CB8AC3E}">
        <p14:creationId xmlns:p14="http://schemas.microsoft.com/office/powerpoint/2010/main" val="4883668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806220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DA47E7D6-69B5-4E61-AFD3-ED8E64CA8C42}" type="slidenum">
              <a:rPr lang="zh-TW" altLang="en-US" smtClean="0"/>
              <a:t>4</a:t>
            </a:fld>
            <a:endParaRPr lang="zh-TW" altLang="en-US"/>
          </a:p>
        </p:txBody>
      </p:sp>
    </p:spTree>
    <p:extLst>
      <p:ext uri="{BB962C8B-B14F-4D97-AF65-F5344CB8AC3E}">
        <p14:creationId xmlns:p14="http://schemas.microsoft.com/office/powerpoint/2010/main" val="3144750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要再修</a:t>
            </a:r>
            <a:endParaRPr lang="zh-TW" altLang="en-US" dirty="0"/>
          </a:p>
        </p:txBody>
      </p:sp>
    </p:spTree>
    <p:extLst>
      <p:ext uri="{BB962C8B-B14F-4D97-AF65-F5344CB8AC3E}">
        <p14:creationId xmlns:p14="http://schemas.microsoft.com/office/powerpoint/2010/main" val="405775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要再修</a:t>
            </a:r>
            <a:endParaRPr lang="zh-TW" altLang="en-US" dirty="0"/>
          </a:p>
        </p:txBody>
      </p:sp>
    </p:spTree>
    <p:extLst>
      <p:ext uri="{BB962C8B-B14F-4D97-AF65-F5344CB8AC3E}">
        <p14:creationId xmlns:p14="http://schemas.microsoft.com/office/powerpoint/2010/main" val="4057754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43565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8916"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ea typeface="新細明體" charset="-120"/>
              </a:defRPr>
            </a:lvl1pPr>
            <a:lvl2pPr marL="742874" indent="-285720" eaLnBrk="0" hangingPunct="0">
              <a:spcBef>
                <a:spcPct val="30000"/>
              </a:spcBef>
              <a:defRPr sz="1200">
                <a:solidFill>
                  <a:schemeClr val="tx1"/>
                </a:solidFill>
                <a:latin typeface="Calibri" pitchFamily="34" charset="0"/>
                <a:ea typeface="新細明體" charset="-120"/>
              </a:defRPr>
            </a:lvl2pPr>
            <a:lvl3pPr marL="1142882" indent="-228575" eaLnBrk="0" hangingPunct="0">
              <a:spcBef>
                <a:spcPct val="30000"/>
              </a:spcBef>
              <a:defRPr sz="1200">
                <a:solidFill>
                  <a:schemeClr val="tx1"/>
                </a:solidFill>
                <a:latin typeface="Calibri" pitchFamily="34" charset="0"/>
                <a:ea typeface="新細明體" charset="-120"/>
              </a:defRPr>
            </a:lvl3pPr>
            <a:lvl4pPr marL="1600035" indent="-228575" eaLnBrk="0" hangingPunct="0">
              <a:spcBef>
                <a:spcPct val="30000"/>
              </a:spcBef>
              <a:defRPr sz="1200">
                <a:solidFill>
                  <a:schemeClr val="tx1"/>
                </a:solidFill>
                <a:latin typeface="Calibri" pitchFamily="34" charset="0"/>
                <a:ea typeface="新細明體" charset="-120"/>
              </a:defRPr>
            </a:lvl4pPr>
            <a:lvl5pPr marL="2057188" indent="-228575" eaLnBrk="0" hangingPunct="0">
              <a:spcBef>
                <a:spcPct val="30000"/>
              </a:spcBef>
              <a:defRPr sz="1200">
                <a:solidFill>
                  <a:schemeClr val="tx1"/>
                </a:solidFill>
                <a:latin typeface="Calibri" pitchFamily="34" charset="0"/>
                <a:ea typeface="新細明體" charset="-120"/>
              </a:defRPr>
            </a:lvl5pPr>
            <a:lvl6pPr marL="2514341" indent="-228575" eaLnBrk="0" fontAlgn="base" hangingPunct="0">
              <a:spcBef>
                <a:spcPct val="30000"/>
              </a:spcBef>
              <a:spcAft>
                <a:spcPct val="0"/>
              </a:spcAft>
              <a:defRPr sz="1200">
                <a:solidFill>
                  <a:schemeClr val="tx1"/>
                </a:solidFill>
                <a:latin typeface="Calibri" pitchFamily="34" charset="0"/>
                <a:ea typeface="新細明體" charset="-120"/>
              </a:defRPr>
            </a:lvl6pPr>
            <a:lvl7pPr marL="2971494" indent="-228575" eaLnBrk="0" fontAlgn="base" hangingPunct="0">
              <a:spcBef>
                <a:spcPct val="30000"/>
              </a:spcBef>
              <a:spcAft>
                <a:spcPct val="0"/>
              </a:spcAft>
              <a:defRPr sz="1200">
                <a:solidFill>
                  <a:schemeClr val="tx1"/>
                </a:solidFill>
                <a:latin typeface="Calibri" pitchFamily="34" charset="0"/>
                <a:ea typeface="新細明體" charset="-120"/>
              </a:defRPr>
            </a:lvl7pPr>
            <a:lvl8pPr marL="3428648" indent="-228575" eaLnBrk="0" fontAlgn="base" hangingPunct="0">
              <a:spcBef>
                <a:spcPct val="30000"/>
              </a:spcBef>
              <a:spcAft>
                <a:spcPct val="0"/>
              </a:spcAft>
              <a:defRPr sz="1200">
                <a:solidFill>
                  <a:schemeClr val="tx1"/>
                </a:solidFill>
                <a:latin typeface="Calibri" pitchFamily="34" charset="0"/>
                <a:ea typeface="新細明體" charset="-120"/>
              </a:defRPr>
            </a:lvl8pPr>
            <a:lvl9pPr marL="3885799" indent="-228575" eaLnBrk="0" fontAlgn="base" hangingPunct="0">
              <a:spcBef>
                <a:spcPct val="30000"/>
              </a:spcBef>
              <a:spcAft>
                <a:spcPct val="0"/>
              </a:spcAft>
              <a:defRPr sz="1200">
                <a:solidFill>
                  <a:schemeClr val="tx1"/>
                </a:solidFill>
                <a:latin typeface="Calibri" pitchFamily="34" charset="0"/>
                <a:ea typeface="新細明體" charset="-120"/>
              </a:defRPr>
            </a:lvl9pPr>
          </a:lstStyle>
          <a:p>
            <a:pPr eaLnBrk="1" fontAlgn="base" hangingPunct="1">
              <a:spcBef>
                <a:spcPct val="0"/>
              </a:spcBef>
              <a:spcAft>
                <a:spcPct val="0"/>
              </a:spcAft>
            </a:pPr>
            <a:fld id="{5A9C83DF-7D38-4595-9D5C-07433B76284B}" type="slidenum">
              <a:rPr lang="zh-TW" altLang="en-US" smtClean="0"/>
              <a:pPr eaLnBrk="1" fontAlgn="base" hangingPunct="1">
                <a:spcBef>
                  <a:spcPct val="0"/>
                </a:spcBef>
                <a:spcAft>
                  <a:spcPct val="0"/>
                </a:spcAft>
              </a:pPr>
              <a:t>11</a:t>
            </a:fld>
            <a:endParaRPr lang="zh-TW" altLang="en-US" smtClean="0"/>
          </a:p>
        </p:txBody>
      </p:sp>
    </p:spTree>
    <p:extLst>
      <p:ext uri="{BB962C8B-B14F-4D97-AF65-F5344CB8AC3E}">
        <p14:creationId xmlns:p14="http://schemas.microsoft.com/office/powerpoint/2010/main" val="5089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lvl1pPr>
              <a:defRPr>
                <a:solidFill>
                  <a:srgbClr val="0000CC"/>
                </a:solidFill>
                <a:latin typeface="標楷體" pitchFamily="65" charset="-120"/>
                <a:ea typeface="標楷體" pitchFamily="65" charset="-120"/>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atin typeface="Times New Roman" panose="02020603050405020304" pitchFamily="18" charset="0"/>
                <a:cs typeface="Times New Roman" panose="02020603050405020304" pitchFamily="18" charset="0"/>
              </a:defRPr>
            </a:lvl1pPr>
          </a:lstStyle>
          <a:p>
            <a:pPr>
              <a:defRPr/>
            </a:pPr>
            <a:fld id="{99488A70-1C71-4D13-945E-C6EEBE317769}" type="slidenum">
              <a:rPr lang="zh-TW" altLang="en-US" smtClean="0">
                <a:solidFill>
                  <a:prstClr val="black">
                    <a:tint val="75000"/>
                  </a:prstClr>
                </a:solidFill>
              </a:rPr>
              <a:pPr>
                <a:defRPr/>
              </a:pPr>
              <a:t>‹#›</a:t>
            </a:fld>
            <a:endParaRPr lang="zh-TW" altLang="en-US" dirty="0">
              <a:solidFill>
                <a:prstClr val="black">
                  <a:tint val="75000"/>
                </a:prstClr>
              </a:solidFill>
            </a:endParaRPr>
          </a:p>
        </p:txBody>
      </p:sp>
    </p:spTree>
    <p:extLst>
      <p:ext uri="{BB962C8B-B14F-4D97-AF65-F5344CB8AC3E}">
        <p14:creationId xmlns:p14="http://schemas.microsoft.com/office/powerpoint/2010/main" val="17376214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BF2F0CAA-5FCC-4DA1-BA00-8044EA86109B}"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2498566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p>
            <a:r>
              <a:rPr lang="zh-TW" altLang="en-US"/>
              <a:t>按一下以編輯母片標題樣式</a:t>
            </a:r>
          </a:p>
        </p:txBody>
      </p:sp>
      <p:sp>
        <p:nvSpPr>
          <p:cNvPr id="3" name="內容版面配置區 2"/>
          <p:cNvSpPr>
            <a:spLocks noGrp="1"/>
          </p:cNvSpPr>
          <p:nvPr>
            <p:ph idx="1"/>
          </p:nvPr>
        </p:nvSpPr>
        <p:spPr>
          <a:xfrm>
            <a:off x="457200" y="1600200"/>
            <a:ext cx="8229600" cy="452596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7E7817B1-1FB7-499C-A42F-B15F097F628B}"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889195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標題及文字在物件之上">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p>
            <a:r>
              <a:rPr lang="zh-TW" altLang="en-US"/>
              <a:t>按一下以編輯母片標題樣式</a:t>
            </a:r>
          </a:p>
        </p:txBody>
      </p:sp>
      <p:sp>
        <p:nvSpPr>
          <p:cNvPr id="3" name="文字版面配置區 2"/>
          <p:cNvSpPr>
            <a:spLocks noGrp="1"/>
          </p:cNvSpPr>
          <p:nvPr>
            <p:ph type="body" sz="half" idx="1"/>
          </p:nvPr>
        </p:nvSpPr>
        <p:spPr>
          <a:xfrm>
            <a:off x="457200" y="1600200"/>
            <a:ext cx="8229600" cy="21859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57200" y="3938588"/>
            <a:ext cx="8229600" cy="2187575"/>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FDBD74C9-D6EC-438F-AB01-22137D5C3375}"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929324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926"/>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925"/>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30" y="2133662"/>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313945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645182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9"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6574737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224823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2"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32"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603"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81"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29848493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926"/>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925"/>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30" y="2133662"/>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smtClean="0"/>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44698370"/>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smtClean="0"/>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a:lvl1pPr>
          </a:lstStyle>
          <a:p>
            <a:pPr>
              <a:defRPr/>
            </a:pPr>
            <a:fld id="{39A2324E-18F6-4066-8489-E9E4359DD8DE}"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366189814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D08E80EB-455E-4535-9E1F-E696901476B3}"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5241179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9" y="304800"/>
            <a:ext cx="8008937" cy="5715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416914501"/>
      </p:ext>
    </p:extLst>
  </p:cSld>
  <p:clrMapOvr>
    <a:masterClrMapping/>
  </p:clrMapOvr>
  <p:transitio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3438" y="1752600"/>
            <a:ext cx="3924300" cy="4267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553554691"/>
      </p:ext>
    </p:extLst>
  </p:cSld>
  <p:clrMapOvr>
    <a:masterClrMapping/>
  </p:clrMapOvr>
  <p:transitio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pPr>
            <a:endParaRPr kumimoji="0" lang="en-US">
              <a:solidFill>
                <a:prstClr val="white"/>
              </a:solidFill>
            </a:endParaRPr>
          </a:p>
        </p:txBody>
      </p:sp>
      <p:sp>
        <p:nvSpPr>
          <p:cNvPr id="2" name="日期版面配置區 1"/>
          <p:cNvSpPr>
            <a:spLocks noGrp="1"/>
          </p:cNvSpPr>
          <p:nvPr>
            <p:ph type="dt" sz="half" idx="10"/>
          </p:nvPr>
        </p:nvSpPr>
        <p:spPr/>
        <p:txBody>
          <a:bodyPr/>
          <a:lstStyle>
            <a:extLst/>
          </a:lstStyle>
          <a:p>
            <a:pPr>
              <a:defRPr/>
            </a:pPr>
            <a:endParaRPr lang="zh-TW" altLang="en-US"/>
          </a:p>
        </p:txBody>
      </p:sp>
      <p:sp>
        <p:nvSpPr>
          <p:cNvPr id="3" name="頁尾版面配置區 2"/>
          <p:cNvSpPr>
            <a:spLocks noGrp="1"/>
          </p:cNvSpPr>
          <p:nvPr>
            <p:ph type="ftr" sz="quarter" idx="11"/>
          </p:nvPr>
        </p:nvSpPr>
        <p:spPr/>
        <p:txBody>
          <a:bodyPr/>
          <a:lstStyle>
            <a:extLst/>
          </a:lstStyle>
          <a:p>
            <a:pPr>
              <a:defRPr/>
            </a:pPr>
            <a:endParaRPr lang="zh-TW" altLang="en-US"/>
          </a:p>
        </p:txBody>
      </p:sp>
      <p:sp>
        <p:nvSpPr>
          <p:cNvPr id="4" name="投影片編號版面配置區 3"/>
          <p:cNvSpPr>
            <a:spLocks noGrp="1"/>
          </p:cNvSpPr>
          <p:nvPr>
            <p:ph type="sldNum" sz="quarter" idx="12"/>
          </p:nvPr>
        </p:nvSpPr>
        <p:spPr/>
        <p:txBody>
          <a:bodyPr/>
          <a:lstStyle>
            <a:extLst/>
          </a:lstStyle>
          <a:p>
            <a:pPr>
              <a:defRPr/>
            </a:pPr>
            <a:fld id="{28CA462A-6AB4-4437-A473-72B01EC1EB72}" type="slidenum">
              <a:rPr lang="zh-TW" altLang="en-US" smtClean="0">
                <a:solidFill>
                  <a:prstClr val="black">
                    <a:tint val="75000"/>
                  </a:prstClr>
                </a:solidFill>
              </a:rPr>
              <a:pPr>
                <a:defRPr/>
              </a:pPr>
              <a:t>‹#›</a:t>
            </a:fld>
            <a:endParaRPr lang="zh-TW" altLang="en-US">
              <a:solidFill>
                <a:prstClr val="black">
                  <a:tint val="75000"/>
                </a:prstClr>
              </a:solidFill>
            </a:endParaRPr>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pPr>
            <a:endParaRPr kumimoji="0" lang="en-US">
              <a:solidFill>
                <a:prstClr val="white"/>
              </a:solidFill>
            </a:endParaRPr>
          </a:p>
        </p:txBody>
      </p:sp>
    </p:spTree>
    <p:extLst>
      <p:ext uri="{BB962C8B-B14F-4D97-AF65-F5344CB8AC3E}">
        <p14:creationId xmlns:p14="http://schemas.microsoft.com/office/powerpoint/2010/main" val="23023172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42557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844675"/>
            <a:ext cx="8229600" cy="4281488"/>
          </a:xfrm>
        </p:spPr>
        <p:txBody>
          <a:bodyPr/>
          <a:lstStyle/>
          <a:p>
            <a:pPr lvl="0"/>
            <a:r>
              <a:rPr lang="zh-TW" altLang="en-US" noProof="0" smtClean="0"/>
              <a:t>按一下圖示以新增表格</a:t>
            </a:r>
          </a:p>
        </p:txBody>
      </p:sp>
      <p:sp>
        <p:nvSpPr>
          <p:cNvPr id="4" name="Rectangle 4"/>
          <p:cNvSpPr>
            <a:spLocks noGrp="1" noChangeArrowheads="1"/>
          </p:cNvSpPr>
          <p:nvPr>
            <p:ph type="dt" sz="half" idx="10"/>
          </p:nvPr>
        </p:nvSpPr>
        <p:spPr>
          <a:ln/>
        </p:spPr>
        <p:txBody>
          <a:bodyPr/>
          <a:lstStyle>
            <a:lvl1pPr>
              <a:defRPr/>
            </a:lvl1pPr>
          </a:lstStyle>
          <a:p>
            <a:pPr>
              <a:defRPr/>
            </a:pPr>
            <a:endParaRPr lang="zh-TW"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p>
        </p:txBody>
      </p:sp>
      <p:sp>
        <p:nvSpPr>
          <p:cNvPr id="6" name="Rectangle 6"/>
          <p:cNvSpPr>
            <a:spLocks noGrp="1" noChangeArrowheads="1"/>
          </p:cNvSpPr>
          <p:nvPr>
            <p:ph type="sldNum" sz="quarter" idx="12"/>
          </p:nvPr>
        </p:nvSpPr>
        <p:spPr>
          <a:ln/>
        </p:spPr>
        <p:txBody>
          <a:bodyPr/>
          <a:lstStyle>
            <a:lvl1pPr>
              <a:defRPr/>
            </a:lvl1pPr>
          </a:lstStyle>
          <a:p>
            <a:pPr>
              <a:defRPr/>
            </a:pPr>
            <a:fld id="{930579BB-1A83-40F5-8330-264029F9EB33}"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3217925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1047750" y="845500"/>
            <a:ext cx="6996600" cy="954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8" name="Shape 158"/>
          <p:cNvSpPr txBox="1">
            <a:spLocks noGrp="1"/>
          </p:cNvSpPr>
          <p:nvPr>
            <p:ph type="body" idx="1"/>
          </p:nvPr>
        </p:nvSpPr>
        <p:spPr>
          <a:xfrm>
            <a:off x="1075850" y="2053567"/>
            <a:ext cx="6996600" cy="25627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3" name="投影片編號版面配置區 3"/>
          <p:cNvSpPr>
            <a:spLocks noGrp="1"/>
          </p:cNvSpPr>
          <p:nvPr>
            <p:ph type="sldNum" sz="quarter" idx="4"/>
          </p:nvPr>
        </p:nvSpPr>
        <p:spPr>
          <a:xfrm>
            <a:off x="7010400" y="6492937"/>
            <a:ext cx="2133600" cy="365125"/>
          </a:xfrm>
          <a:prstGeom prst="rect">
            <a:avLst/>
          </a:prstGeom>
        </p:spPr>
        <p:txBody>
          <a:bodyPr vert="horz" lIns="91440" tIns="45720" rIns="91440" bIns="45720" rtlCol="0" anchor="ctr"/>
          <a:lstStyle>
            <a:lvl1pPr algn="r">
              <a:defRPr sz="2000">
                <a:solidFill>
                  <a:schemeClr val="tx1">
                    <a:tint val="75000"/>
                  </a:schemeClr>
                </a:solidFill>
                <a:latin typeface="Calibri" panose="020F0502020204030204" pitchFamily="34" charset="0"/>
              </a:defRPr>
            </a:lvl1pPr>
          </a:lstStyle>
          <a:p>
            <a:fld id="{00C37941-4B4F-40A6-9479-584E4C0A1DD4}" type="slidenum">
              <a:rPr lang="zh-TW" altLang="en-US" smtClean="0">
                <a:solidFill>
                  <a:prstClr val="black">
                    <a:tint val="75000"/>
                  </a:prstClr>
                </a:solidFill>
              </a:rPr>
              <a:pPr/>
              <a:t>‹#›</a:t>
            </a:fld>
            <a:endParaRPr lang="zh-TW" altLang="en-US">
              <a:solidFill>
                <a:prstClr val="black">
                  <a:tint val="75000"/>
                </a:prstClr>
              </a:solidFill>
            </a:endParaRPr>
          </a:p>
        </p:txBody>
      </p:sp>
      <p:pic>
        <p:nvPicPr>
          <p:cNvPr id="44" name="Picture 2" descr="C:\Users\hgcjc\Desktop\LOGO_of_MOHW.svg.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08160" y="116632"/>
            <a:ext cx="72000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283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868"/>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7"/>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7" y="2133604"/>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4184248237"/>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4"/>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4"/>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a:lvl1pPr>
          </a:lstStyle>
          <a:p>
            <a:pPr>
              <a:defRPr/>
            </a:pPr>
            <a:fld id="{39A2324E-18F6-4066-8489-E9E4359DD8DE}"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813054023"/>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40"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98924480"/>
      </p:ext>
    </p:extLst>
  </p:cSld>
  <p:clrMapOvr>
    <a:masterClrMapping/>
  </p:clrMapOvr>
  <p:transitio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976605510"/>
      </p:ext>
    </p:extLst>
  </p:cSld>
  <p:clrMapOvr>
    <a:masterClrMapping/>
  </p:clrMapOvr>
  <p:transitio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2" name="Picture 8" descr="部徽"/>
          <p:cNvPicPr>
            <a:picLocks noChangeAspect="1" noChangeArrowheads="1"/>
          </p:cNvPicPr>
          <p:nvPr userDrawn="1"/>
        </p:nvPicPr>
        <p:blipFill>
          <a:blip r:embed="rId2" cstate="print"/>
          <a:srcRect/>
          <a:stretch>
            <a:fillRect/>
          </a:stretch>
        </p:blipFill>
        <p:spPr bwMode="auto">
          <a:xfrm>
            <a:off x="0" y="7941"/>
            <a:ext cx="935038" cy="935037"/>
          </a:xfrm>
          <a:prstGeom prst="rect">
            <a:avLst/>
          </a:prstGeom>
          <a:noFill/>
          <a:ln w="9525">
            <a:noFill/>
            <a:miter lim="800000"/>
            <a:headEnd/>
            <a:tailEnd/>
          </a:ln>
        </p:spPr>
      </p:pic>
      <p:sp>
        <p:nvSpPr>
          <p:cNvPr id="3" name="日期版面配置區 1"/>
          <p:cNvSpPr>
            <a:spLocks noGrp="1"/>
          </p:cNvSpPr>
          <p:nvPr>
            <p:ph type="dt" sz="half" idx="10"/>
          </p:nvPr>
        </p:nvSpPr>
        <p:spPr/>
        <p:txBody>
          <a:bodyPr/>
          <a:lstStyle>
            <a:lvl1pPr>
              <a:defRPr/>
            </a:lvl1pPr>
          </a:lstStyle>
          <a:p>
            <a:pPr>
              <a:defRPr/>
            </a:pPr>
            <a:endParaRPr lang="zh-TW" altLang="en-US"/>
          </a:p>
        </p:txBody>
      </p:sp>
      <p:sp>
        <p:nvSpPr>
          <p:cNvPr id="4" name="頁尾版面配置區 2"/>
          <p:cNvSpPr>
            <a:spLocks noGrp="1"/>
          </p:cNvSpPr>
          <p:nvPr>
            <p:ph type="ftr" sz="quarter" idx="11"/>
          </p:nvPr>
        </p:nvSpPr>
        <p:spPr/>
        <p:txBody>
          <a:bodyPr/>
          <a:lstStyle>
            <a:lvl1pPr>
              <a:defRPr/>
            </a:lvl1pPr>
          </a:lstStyle>
          <a:p>
            <a:pPr>
              <a:defRPr/>
            </a:pPr>
            <a:endParaRPr lang="zh-TW" altLang="en-US"/>
          </a:p>
        </p:txBody>
      </p:sp>
      <p:sp>
        <p:nvSpPr>
          <p:cNvPr id="5" name="投影片編號版面配置區 3"/>
          <p:cNvSpPr>
            <a:spLocks noGrp="1"/>
          </p:cNvSpPr>
          <p:nvPr>
            <p:ph type="sldNum" sz="quarter" idx="12"/>
          </p:nvPr>
        </p:nvSpPr>
        <p:spPr/>
        <p:txBody>
          <a:bodyPr/>
          <a:lstStyle>
            <a:lvl1pPr>
              <a:defRPr/>
            </a:lvl1pPr>
          </a:lstStyle>
          <a:p>
            <a:pPr>
              <a:defRPr/>
            </a:pPr>
            <a:fld id="{C5E3C876-036B-4765-9C7B-918D58D67D3E}"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329620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C6C6FCCC-4BF5-47D0-81CF-42DE6798F490}"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5288826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9"/>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8EFB52E-7146-49D2-812D-34F67DC44CE0}" type="slidenum">
              <a:rPr lang="zh-TW" altLang="en-US" smtClean="0">
                <a:solidFill>
                  <a:prstClr val="black">
                    <a:tint val="75000"/>
                  </a:prstClr>
                </a:solidFill>
              </a:rPr>
              <a:pPr/>
              <a:t>‹#›</a:t>
            </a:fld>
            <a:endParaRPr lang="zh-TW" altLang="en-US">
              <a:solidFill>
                <a:prstClr val="black">
                  <a:tint val="75000"/>
                </a:prstClr>
              </a:solidFill>
            </a:endParaRPr>
          </a:p>
        </p:txBody>
      </p:sp>
    </p:spTree>
    <p:extLst>
      <p:ext uri="{BB962C8B-B14F-4D97-AF65-F5344CB8AC3E}">
        <p14:creationId xmlns:p14="http://schemas.microsoft.com/office/powerpoint/2010/main" val="25374922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6986615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34503373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276777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7862952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35976653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3867509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1" y="0"/>
            <a:ext cx="9144001" cy="6957392"/>
          </a:xfrm>
          <a:prstGeom prst="rect">
            <a:avLst/>
          </a:prstGeom>
          <a:noFill/>
          <a:ln>
            <a:noFill/>
          </a:ln>
          <a:extLst/>
        </p:spPr>
      </p:pic>
      <p:sp useBgFill="1">
        <p:nvSpPr>
          <p:cNvPr id="5" name="五邊形 4"/>
          <p:cNvSpPr/>
          <p:nvPr userDrawn="1"/>
        </p:nvSpPr>
        <p:spPr>
          <a:xfrm>
            <a:off x="1691680" y="2204926"/>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925"/>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30" y="2133662"/>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52"/>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5760321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2"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2"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28091611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9"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715522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8" name="頁尾版面配置區 4"/>
          <p:cNvSpPr>
            <a:spLocks noGrp="1"/>
          </p:cNvSpPr>
          <p:nvPr>
            <p:ph type="ftr" sz="quarter" idx="11"/>
          </p:nvPr>
        </p:nvSpPr>
        <p:spPr/>
        <p:txBody>
          <a:bodyPr/>
          <a:lstStyle>
            <a:lvl1pPr>
              <a:defRPr/>
            </a:lvl1pPr>
          </a:lstStyle>
          <a:p>
            <a:pPr>
              <a:defRPr/>
            </a:pPr>
            <a:endParaRPr lang="en-US" altLang="zh-TW"/>
          </a:p>
        </p:txBody>
      </p:sp>
      <p:sp>
        <p:nvSpPr>
          <p:cNvPr id="9" name="投影片編號版面配置區 5"/>
          <p:cNvSpPr>
            <a:spLocks noGrp="1"/>
          </p:cNvSpPr>
          <p:nvPr>
            <p:ph type="sldNum" sz="quarter" idx="12"/>
          </p:nvPr>
        </p:nvSpPr>
        <p:spPr/>
        <p:txBody>
          <a:bodyPr/>
          <a:lstStyle>
            <a:lvl1pPr>
              <a:defRPr/>
            </a:lvl1pPr>
          </a:lstStyle>
          <a:p>
            <a:pPr>
              <a:defRPr/>
            </a:pPr>
            <a:fld id="{2295A9FD-0191-4E13-8195-B8070F595FC0}"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34067285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1"/>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1357499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FE41075D-3CCB-417F-A61A-4C2D87BC1309}" type="slidenum">
              <a:rPr lang="zh-TW" altLang="en-US" smtClean="0">
                <a:solidFill>
                  <a:prstClr val="black">
                    <a:tint val="75000"/>
                  </a:prstClr>
                </a:solidFill>
              </a:rPr>
              <a:pPr/>
              <a:t>‹#›</a:t>
            </a:fld>
            <a:endParaRPr lang="zh-TW" altLang="en-US">
              <a:solidFill>
                <a:prstClr val="black">
                  <a:tint val="75000"/>
                </a:prstClr>
              </a:solidFill>
            </a:endParaRPr>
          </a:p>
        </p:txBody>
      </p:sp>
    </p:spTree>
    <p:extLst>
      <p:ext uri="{BB962C8B-B14F-4D97-AF65-F5344CB8AC3E}">
        <p14:creationId xmlns:p14="http://schemas.microsoft.com/office/powerpoint/2010/main" val="30795180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2"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32"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603"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81" y="3353835"/>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38949754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18226860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13361988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35386652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6373716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9972473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29004597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3510461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4" name="頁尾版面配置區 4"/>
          <p:cNvSpPr>
            <a:spLocks noGrp="1"/>
          </p:cNvSpPr>
          <p:nvPr>
            <p:ph type="ftr" sz="quarter" idx="11"/>
          </p:nvPr>
        </p:nvSpPr>
        <p:spPr/>
        <p:txBody>
          <a:bodyPr/>
          <a:lstStyle>
            <a:lvl1pPr>
              <a:defRPr/>
            </a:lvl1pPr>
          </a:lstStyle>
          <a:p>
            <a:pPr>
              <a:defRPr/>
            </a:pPr>
            <a:endParaRPr lang="en-US" altLang="zh-TW"/>
          </a:p>
        </p:txBody>
      </p:sp>
      <p:sp>
        <p:nvSpPr>
          <p:cNvPr id="5" name="投影片編號版面配置區 5"/>
          <p:cNvSpPr>
            <a:spLocks noGrp="1"/>
          </p:cNvSpPr>
          <p:nvPr>
            <p:ph type="sldNum" sz="quarter" idx="12"/>
          </p:nvPr>
        </p:nvSpPr>
        <p:spPr/>
        <p:txBody>
          <a:bodyPr/>
          <a:lstStyle>
            <a:lvl1pPr>
              <a:defRPr/>
            </a:lvl1pPr>
          </a:lstStyle>
          <a:p>
            <a:pPr>
              <a:defRPr/>
            </a:pPr>
            <a:fld id="{DF50F26E-1C91-4362-B569-491AE14B0CFA}"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6714074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19485697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26231276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4253980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313226068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41414048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B2241029-E8B3-4A71-8533-EAA168E9F39D}" type="slidenum">
              <a:rPr lang="zh-TW" altLang="en-US" smtClean="0"/>
              <a:pPr/>
              <a:t>‹#›</a:t>
            </a:fld>
            <a:endParaRPr lang="zh-TW" altLang="en-US"/>
          </a:p>
        </p:txBody>
      </p:sp>
    </p:spTree>
    <p:extLst>
      <p:ext uri="{BB962C8B-B14F-4D97-AF65-F5344CB8AC3E}">
        <p14:creationId xmlns:p14="http://schemas.microsoft.com/office/powerpoint/2010/main" val="343135182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endParaRPr lang="zh-TW" altLang="en-US"/>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D08E80EB-455E-4535-9E1F-E696901476B3}" type="slidenum">
              <a:rPr lang="zh-TW" altLang="en-US"/>
              <a:pPr>
                <a:defRPr/>
              </a:pPr>
              <a:t>‹#›</a:t>
            </a:fld>
            <a:endParaRPr lang="zh-TW" altLang="en-US"/>
          </a:p>
        </p:txBody>
      </p:sp>
    </p:spTree>
    <p:extLst>
      <p:ext uri="{BB962C8B-B14F-4D97-AF65-F5344CB8AC3E}">
        <p14:creationId xmlns:p14="http://schemas.microsoft.com/office/powerpoint/2010/main" val="2739868482"/>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自訂版面配置">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a:ext>
            </a:extLst>
          </a:blip>
          <a:srcRect l="13218" r="8739"/>
          <a:stretch/>
        </p:blipFill>
        <p:spPr bwMode="auto">
          <a:xfrm>
            <a:off x="-36512" y="0"/>
            <a:ext cx="9144001" cy="6957392"/>
          </a:xfrm>
          <a:prstGeom prst="rect">
            <a:avLst/>
          </a:prstGeom>
          <a:noFill/>
          <a:ln>
            <a:noFill/>
          </a:ln>
          <a:extLst/>
        </p:spPr>
      </p:pic>
      <p:sp useBgFill="1">
        <p:nvSpPr>
          <p:cNvPr id="5" name="五邊形 4"/>
          <p:cNvSpPr/>
          <p:nvPr userDrawn="1"/>
        </p:nvSpPr>
        <p:spPr>
          <a:xfrm>
            <a:off x="1691680" y="2204864"/>
            <a:ext cx="7200800" cy="1314711"/>
          </a:xfrm>
          <a:prstGeom prst="homePlate">
            <a:avLst>
              <a:gd name="adj" fmla="val 37562"/>
            </a:avLst>
          </a:prstGeom>
          <a:ln w="6350">
            <a:solidFill>
              <a:srgbClr val="0000FF"/>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sp>
        <p:nvSpPr>
          <p:cNvPr id="8" name="投影片編號版面配置區 5"/>
          <p:cNvSpPr txBox="1">
            <a:spLocks/>
          </p:cNvSpPr>
          <p:nvPr userDrawn="1"/>
        </p:nvSpPr>
        <p:spPr>
          <a:xfrm>
            <a:off x="6975475" y="6519863"/>
            <a:ext cx="2133600" cy="365125"/>
          </a:xfrm>
          <a:prstGeom prst="rect">
            <a:avLst/>
          </a:prstGeom>
        </p:spPr>
        <p:txBody>
          <a:bodyPr anchor="ctr"/>
          <a:lstStyle>
            <a:defPPr>
              <a:defRPr lang="zh-TW"/>
            </a:defPPr>
            <a:lvl1pPr algn="r" rtl="0" fontAlgn="base">
              <a:spcBef>
                <a:spcPct val="0"/>
              </a:spcBef>
              <a:spcAft>
                <a:spcPct val="0"/>
              </a:spcAft>
              <a:defRPr kumimoji="1" sz="1000" kern="1200">
                <a:solidFill>
                  <a:schemeClr val="tx1">
                    <a:tint val="75000"/>
                  </a:schemeClr>
                </a:solidFill>
                <a:latin typeface="Verdana" pitchFamily="34" charset="0"/>
                <a:ea typeface="新細明體" pitchFamily="18" charset="-120"/>
                <a:cs typeface="+mn-cs"/>
              </a:defRPr>
            </a:lvl1pPr>
            <a:lvl2pPr marL="457200" algn="l" rtl="0" fontAlgn="base">
              <a:spcBef>
                <a:spcPct val="0"/>
              </a:spcBef>
              <a:spcAft>
                <a:spcPct val="0"/>
              </a:spcAft>
              <a:defRPr kumimoji="1" kern="1200">
                <a:solidFill>
                  <a:schemeClr val="tx1"/>
                </a:solidFill>
                <a:latin typeface="Verdana"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Verdana"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Verdana"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Verdana" pitchFamily="34" charset="0"/>
                <a:ea typeface="新細明體" pitchFamily="18" charset="-120"/>
                <a:cs typeface="+mn-cs"/>
              </a:defRPr>
            </a:lvl5pPr>
            <a:lvl6pPr marL="2286000" algn="l" defTabSz="914400" rtl="0" eaLnBrk="1" latinLnBrk="0" hangingPunct="1">
              <a:defRPr kumimoji="1" kern="1200">
                <a:solidFill>
                  <a:schemeClr val="tx1"/>
                </a:solidFill>
                <a:latin typeface="Verdana" pitchFamily="34" charset="0"/>
                <a:ea typeface="新細明體" pitchFamily="18" charset="-120"/>
                <a:cs typeface="+mn-cs"/>
              </a:defRPr>
            </a:lvl6pPr>
            <a:lvl7pPr marL="2743200" algn="l" defTabSz="914400" rtl="0" eaLnBrk="1" latinLnBrk="0" hangingPunct="1">
              <a:defRPr kumimoji="1" kern="1200">
                <a:solidFill>
                  <a:schemeClr val="tx1"/>
                </a:solidFill>
                <a:latin typeface="Verdana" pitchFamily="34" charset="0"/>
                <a:ea typeface="新細明體" pitchFamily="18" charset="-120"/>
                <a:cs typeface="+mn-cs"/>
              </a:defRPr>
            </a:lvl7pPr>
            <a:lvl8pPr marL="3200400" algn="l" defTabSz="914400" rtl="0" eaLnBrk="1" latinLnBrk="0" hangingPunct="1">
              <a:defRPr kumimoji="1" kern="1200">
                <a:solidFill>
                  <a:schemeClr val="tx1"/>
                </a:solidFill>
                <a:latin typeface="Verdana" pitchFamily="34" charset="0"/>
                <a:ea typeface="新細明體" pitchFamily="18" charset="-120"/>
                <a:cs typeface="+mn-cs"/>
              </a:defRPr>
            </a:lvl8pPr>
            <a:lvl9pPr marL="3657600" algn="l" defTabSz="914400" rtl="0" eaLnBrk="1" latinLnBrk="0" hangingPunct="1">
              <a:defRPr kumimoji="1" kern="1200">
                <a:solidFill>
                  <a:schemeClr val="tx1"/>
                </a:solidFill>
                <a:latin typeface="Verdana" pitchFamily="34" charset="0"/>
                <a:ea typeface="新細明體" pitchFamily="18" charset="-120"/>
                <a:cs typeface="+mn-cs"/>
              </a:defRPr>
            </a:lvl9pPr>
          </a:lstStyle>
          <a:p>
            <a:pPr>
              <a:defRPr/>
            </a:pPr>
            <a:fld id="{47492D76-6819-46CE-9C65-06D79967D476}" type="slidenum">
              <a:rPr lang="en-US" altLang="zh-TW" smtClean="0">
                <a:solidFill>
                  <a:prstClr val="black">
                    <a:tint val="75000"/>
                  </a:prstClr>
                </a:solidFill>
              </a:rPr>
              <a:pPr>
                <a:defRPr/>
              </a:pPr>
              <a:t>‹#›</a:t>
            </a:fld>
            <a:endParaRPr lang="en-US" altLang="zh-TW">
              <a:solidFill>
                <a:prstClr val="black">
                  <a:tint val="75000"/>
                </a:prstClr>
              </a:solidFill>
            </a:endParaRPr>
          </a:p>
        </p:txBody>
      </p:sp>
      <p:pic>
        <p:nvPicPr>
          <p:cNvPr id="9" name="Picture 2"/>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74625" y="2133600"/>
            <a:ext cx="1444625" cy="1438275"/>
          </a:xfrm>
          <a:prstGeom prst="rect">
            <a:avLst/>
          </a:prstGeom>
          <a:ln>
            <a:noFill/>
          </a:ln>
          <a:effectLst>
            <a:outerShdw blurRad="292100" dist="139700" dir="2700000" algn="tl" rotWithShape="0">
              <a:srgbClr val="333333">
                <a:alpha val="65000"/>
              </a:srgbClr>
            </a:outerShdw>
          </a:effectLst>
          <a:extLst/>
        </p:spPr>
      </p:pic>
      <p:sp>
        <p:nvSpPr>
          <p:cNvPr id="6" name="標題 1"/>
          <p:cNvSpPr>
            <a:spLocks noGrp="1"/>
          </p:cNvSpPr>
          <p:nvPr>
            <p:ph type="ctrTitle"/>
          </p:nvPr>
        </p:nvSpPr>
        <p:spPr>
          <a:xfrm>
            <a:off x="1765920" y="2060848"/>
            <a:ext cx="6910536" cy="1470025"/>
          </a:xfrm>
        </p:spPr>
        <p:txBody>
          <a:bodyPr/>
          <a:lstStyle>
            <a:lvl1pPr>
              <a:defRPr>
                <a:solidFill>
                  <a:srgbClr val="0000CC"/>
                </a:solidFill>
                <a:latin typeface="標楷體" pitchFamily="65" charset="-120"/>
                <a:ea typeface="標楷體" pitchFamily="65" charset="-120"/>
              </a:defRPr>
            </a:lvl1pPr>
          </a:lstStyle>
          <a:p>
            <a:r>
              <a:rPr lang="zh-TW" altLang="en-US"/>
              <a:t>按一下以編輯母片標題樣式</a:t>
            </a:r>
            <a:endParaRPr lang="zh-TW" altLang="en-US" dirty="0"/>
          </a:p>
        </p:txBody>
      </p:sp>
      <p:sp>
        <p:nvSpPr>
          <p:cNvPr id="7" name="副標題 2"/>
          <p:cNvSpPr>
            <a:spLocks noGrp="1"/>
          </p:cNvSpPr>
          <p:nvPr>
            <p:ph type="subTitle" idx="1"/>
          </p:nvPr>
        </p:nvSpPr>
        <p:spPr>
          <a:xfrm>
            <a:off x="1371600" y="4725144"/>
            <a:ext cx="6400800" cy="1440160"/>
          </a:xfrm>
        </p:spPr>
        <p:txBody>
          <a:bodyPr/>
          <a:lstStyle>
            <a:lvl1pPr marL="0" indent="0" algn="ctr">
              <a:buNone/>
              <a:defRPr>
                <a:solidFill>
                  <a:srgbClr val="0000CC"/>
                </a:solidFill>
                <a:latin typeface="標楷體" pitchFamily="65" charset="-120"/>
                <a:ea typeface="標楷體" pitchFamily="65"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zh-TW" altLang="en-US" dirty="0"/>
          </a:p>
        </p:txBody>
      </p:sp>
      <p:sp>
        <p:nvSpPr>
          <p:cNvPr id="10" name="日期版面配置區 2"/>
          <p:cNvSpPr>
            <a:spLocks noGrp="1"/>
          </p:cNvSpPr>
          <p:nvPr>
            <p:ph type="dt" sz="half" idx="10"/>
          </p:nvPr>
        </p:nvSpPr>
        <p:spPr/>
        <p:txBody>
          <a:bodyPr/>
          <a:lstStyle>
            <a:lvl1pPr>
              <a:defRPr>
                <a:latin typeface="新細明體" charset="-120"/>
              </a:defRPr>
            </a:lvl1pPr>
          </a:lstStyle>
          <a:p>
            <a:endParaRPr lang="en-US" altLang="zh-TW"/>
          </a:p>
        </p:txBody>
      </p:sp>
      <p:sp>
        <p:nvSpPr>
          <p:cNvPr id="11" name="頁尾版面配置區 3"/>
          <p:cNvSpPr>
            <a:spLocks noGrp="1"/>
          </p:cNvSpPr>
          <p:nvPr>
            <p:ph type="ftr" sz="quarter" idx="11"/>
          </p:nvPr>
        </p:nvSpPr>
        <p:spPr/>
        <p:txBody>
          <a:bodyPr/>
          <a:lstStyle>
            <a:lvl1pPr>
              <a:defRPr/>
            </a:lvl1pPr>
          </a:lstStyle>
          <a:p>
            <a:endParaRPr lang="en-US" altLang="zh-TW"/>
          </a:p>
        </p:txBody>
      </p:sp>
      <p:sp>
        <p:nvSpPr>
          <p:cNvPr id="12" name="投影片編號版面配置區 4"/>
          <p:cNvSpPr>
            <a:spLocks noGrp="1"/>
          </p:cNvSpPr>
          <p:nvPr>
            <p:ph type="sldNum" sz="quarter" idx="12"/>
          </p:nvPr>
        </p:nvSpPr>
        <p:spPr/>
        <p:txBody>
          <a:bodyPr/>
          <a:lstStyle>
            <a:lvl1pPr>
              <a:defRPr/>
            </a:lvl1pPr>
          </a:lstStyle>
          <a:p>
            <a:pPr>
              <a:defRPr/>
            </a:pPr>
            <a:fld id="{92095E41-EBE2-4C65-BCCA-C85D0949842B}"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6262511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grpSp>
        <p:nvGrpSpPr>
          <p:cNvPr id="4" name="群組 6"/>
          <p:cNvGrpSpPr>
            <a:grpSpLocks/>
          </p:cNvGrpSpPr>
          <p:nvPr/>
        </p:nvGrpSpPr>
        <p:grpSpPr bwMode="auto">
          <a:xfrm>
            <a:off x="0" y="908050"/>
            <a:ext cx="9128125" cy="900113"/>
            <a:chOff x="0" y="908720"/>
            <a:chExt cx="9128102" cy="899592"/>
          </a:xfrm>
        </p:grpSpPr>
        <p:sp>
          <p:nvSpPr>
            <p:cNvPr id="5"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dirty="0">
                  <a:solidFill>
                    <a:prstClr val="white"/>
                  </a:solidFill>
                </a:rPr>
                <a:t>衛生福利部</a:t>
              </a:r>
              <a:endParaRPr lang="en-US" altLang="zh-TW" sz="2000" dirty="0">
                <a:solidFill>
                  <a:prstClr val="white"/>
                </a:solidFill>
              </a:endParaRPr>
            </a:p>
            <a:p>
              <a:pPr algn="ctr">
                <a:defRPr/>
              </a:pPr>
              <a:r>
                <a:rPr lang="en-US" altLang="zh-TW" sz="1200" b="1" dirty="0">
                  <a:solidFill>
                    <a:prstClr val="white"/>
                  </a:solidFill>
                </a:rPr>
                <a:t>Ministry of Health and Welfare</a:t>
              </a:r>
              <a:endParaRPr lang="zh-TW" altLang="en-US" sz="1200" b="1"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908720"/>
              <a:ext cx="899592" cy="899592"/>
            </a:xfrm>
            <a:prstGeom prst="rect">
              <a:avLst/>
            </a:prstGeom>
            <a:noFill/>
            <a:ln w="9525">
              <a:noFill/>
              <a:miter lim="800000"/>
              <a:headEnd/>
              <a:tailEnd/>
            </a:ln>
          </p:spPr>
        </p:pic>
        <p:sp>
          <p:nvSpPr>
            <p:cNvPr id="7"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grpSp>
        <p:nvGrpSpPr>
          <p:cNvPr id="8" name="Group 16"/>
          <p:cNvGrpSpPr>
            <a:grpSpLocks/>
          </p:cNvGrpSpPr>
          <p:nvPr userDrawn="1"/>
        </p:nvGrpSpPr>
        <p:grpSpPr bwMode="auto">
          <a:xfrm>
            <a:off x="0" y="908050"/>
            <a:ext cx="9128125" cy="900113"/>
            <a:chOff x="0" y="572"/>
            <a:chExt cx="5750" cy="567"/>
          </a:xfrm>
        </p:grpSpPr>
        <p:sp>
          <p:nvSpPr>
            <p:cNvPr id="9" name="矩形 4"/>
            <p:cNvSpPr/>
            <p:nvPr/>
          </p:nvSpPr>
          <p:spPr>
            <a:xfrm>
              <a:off x="292" y="705"/>
              <a:ext cx="2007" cy="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000">
                  <a:solidFill>
                    <a:prstClr val="white"/>
                  </a:solidFill>
                  <a:latin typeface="Times New Roman" pitchFamily="18" charset="0"/>
                </a:rPr>
                <a:t>衛生福利部</a:t>
              </a:r>
              <a:endParaRPr lang="en-US" altLang="zh-TW" sz="2000">
                <a:solidFill>
                  <a:prstClr val="white"/>
                </a:solidFill>
                <a:latin typeface="Times New Roman" pitchFamily="18" charset="0"/>
              </a:endParaRPr>
            </a:p>
            <a:p>
              <a:pPr algn="ctr">
                <a:defRPr/>
              </a:pPr>
              <a:r>
                <a:rPr lang="en-US" altLang="zh-TW" sz="1200" b="1">
                  <a:solidFill>
                    <a:prstClr val="white"/>
                  </a:solidFill>
                  <a:latin typeface="Times New Roman" pitchFamily="18" charset="0"/>
                </a:rPr>
                <a:t>Ministry of Health and Welfare</a:t>
              </a:r>
              <a:endParaRPr lang="zh-TW" altLang="en-US" sz="1200" b="1">
                <a:solidFill>
                  <a:prstClr val="white"/>
                </a:solidFill>
                <a:latin typeface="Times New Roman" pitchFamily="18"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572"/>
              <a:ext cx="567" cy="567"/>
            </a:xfrm>
            <a:prstGeom prst="rect">
              <a:avLst/>
            </a:prstGeom>
            <a:noFill/>
            <a:ln w="9525">
              <a:noFill/>
              <a:miter lim="800000"/>
              <a:headEnd/>
              <a:tailEnd/>
            </a:ln>
          </p:spPr>
        </p:pic>
        <p:sp>
          <p:nvSpPr>
            <p:cNvPr id="11" name="矩形 6"/>
            <p:cNvSpPr/>
            <p:nvPr/>
          </p:nvSpPr>
          <p:spPr>
            <a:xfrm>
              <a:off x="2144" y="824"/>
              <a:ext cx="3606" cy="6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prstClr val="white"/>
                </a:solidFill>
              </a:endParaRPr>
            </a:p>
          </p:txBody>
        </p:sp>
      </p:grpSp>
      <p:sp>
        <p:nvSpPr>
          <p:cNvPr id="2" name="標題 1"/>
          <p:cNvSpPr>
            <a:spLocks noGrp="1"/>
          </p:cNvSpPr>
          <p:nvPr>
            <p:ph type="title"/>
          </p:nvPr>
        </p:nvSpPr>
        <p:spPr>
          <a:xfrm>
            <a:off x="463116" y="27856"/>
            <a:ext cx="8229600" cy="1143000"/>
          </a:xfrm>
        </p:spPr>
        <p:txBody>
          <a:bodyPr/>
          <a:lstStyle/>
          <a:p>
            <a:r>
              <a:rPr lang="zh-TW" altLang="en-US"/>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3" name="日期版面配置區 3"/>
          <p:cNvSpPr>
            <a:spLocks noGrp="1"/>
          </p:cNvSpPr>
          <p:nvPr>
            <p:ph type="dt" sz="half" idx="10"/>
          </p:nvPr>
        </p:nvSpPr>
        <p:spPr/>
        <p:txBody>
          <a:bodyPr/>
          <a:lstStyle>
            <a:lvl1pPr>
              <a:defRPr/>
            </a:lvl1pPr>
          </a:lstStyle>
          <a:p>
            <a:endParaRPr lang="en-US" altLang="zh-TW"/>
          </a:p>
        </p:txBody>
      </p:sp>
      <p:sp>
        <p:nvSpPr>
          <p:cNvPr id="14" name="頁尾版面配置區 4"/>
          <p:cNvSpPr>
            <a:spLocks noGrp="1"/>
          </p:cNvSpPr>
          <p:nvPr>
            <p:ph type="ftr" sz="quarter" idx="11"/>
          </p:nvPr>
        </p:nvSpPr>
        <p:spPr/>
        <p:txBody>
          <a:bodyPr/>
          <a:lstStyle>
            <a:lvl1pPr>
              <a:defRPr/>
            </a:lvl1pPr>
          </a:lstStyle>
          <a:p>
            <a:endParaRPr lang="en-US" altLang="zh-TW"/>
          </a:p>
        </p:txBody>
      </p:sp>
      <p:sp>
        <p:nvSpPr>
          <p:cNvPr id="15" name="投影片編號版面配置區 5"/>
          <p:cNvSpPr>
            <a:spLocks noGrp="1"/>
          </p:cNvSpPr>
          <p:nvPr>
            <p:ph type="sldNum" sz="quarter" idx="12"/>
          </p:nvPr>
        </p:nvSpPr>
        <p:spPr/>
        <p:txBody>
          <a:bodyPr/>
          <a:lstStyle>
            <a:lvl1pPr>
              <a:defRPr sz="1400">
                <a:solidFill>
                  <a:schemeClr val="tx1"/>
                </a:solidFill>
              </a:defRPr>
            </a:lvl1pPr>
          </a:lstStyle>
          <a:p>
            <a:pPr>
              <a:defRPr/>
            </a:pPr>
            <a:fld id="{39A2324E-18F6-4066-8489-E9E4359DD8DE}" type="slidenum">
              <a:rPr lang="en-US" altLang="zh-TW" smtClean="0">
                <a:solidFill>
                  <a:prstClr val="black"/>
                </a:solidFill>
              </a:rPr>
              <a:pPr>
                <a:defRPr/>
              </a:pPr>
              <a:t>‹#›</a:t>
            </a:fld>
            <a:endParaRPr lang="en-US" altLang="zh-TW" dirty="0">
              <a:solidFill>
                <a:prstClr val="black"/>
              </a:solidFill>
            </a:endParaRPr>
          </a:p>
        </p:txBody>
      </p:sp>
    </p:spTree>
    <p:extLst>
      <p:ext uri="{BB962C8B-B14F-4D97-AF65-F5344CB8AC3E}">
        <p14:creationId xmlns:p14="http://schemas.microsoft.com/office/powerpoint/2010/main" val="38570834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66738" y="304800"/>
            <a:ext cx="8008937" cy="5715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376945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3" name="頁尾版面配置區 4"/>
          <p:cNvSpPr>
            <a:spLocks noGrp="1"/>
          </p:cNvSpPr>
          <p:nvPr>
            <p:ph type="ftr" sz="quarter" idx="11"/>
          </p:nvPr>
        </p:nvSpPr>
        <p:spPr/>
        <p:txBody>
          <a:bodyPr/>
          <a:lstStyle>
            <a:lvl1pPr>
              <a:defRPr/>
            </a:lvl1pPr>
          </a:lstStyle>
          <a:p>
            <a:pPr>
              <a:defRPr/>
            </a:pPr>
            <a:endParaRPr lang="en-US" altLang="zh-TW"/>
          </a:p>
        </p:txBody>
      </p:sp>
      <p:sp>
        <p:nvSpPr>
          <p:cNvPr id="4" name="投影片編號版面配置區 5"/>
          <p:cNvSpPr>
            <a:spLocks noGrp="1"/>
          </p:cNvSpPr>
          <p:nvPr>
            <p:ph type="sldNum" sz="quarter" idx="12"/>
          </p:nvPr>
        </p:nvSpPr>
        <p:spPr/>
        <p:txBody>
          <a:bodyPr/>
          <a:lstStyle>
            <a:lvl1pPr>
              <a:defRPr/>
            </a:lvl1pPr>
          </a:lstStyle>
          <a:p>
            <a:pPr>
              <a:defRPr/>
            </a:pPr>
            <a:fld id="{F9A84AFB-CC33-4297-B471-0BAE615AC67A}"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12966388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74675" y="304800"/>
            <a:ext cx="8001000" cy="1216025"/>
          </a:xfrm>
        </p:spPr>
        <p:txBody>
          <a:bodyPr/>
          <a:lstStyle/>
          <a:p>
            <a:r>
              <a:rPr lang="zh-TW" altLang="en-US"/>
              <a:t>按一下以編輯母片標題樣式</a:t>
            </a:r>
          </a:p>
        </p:txBody>
      </p:sp>
      <p:sp>
        <p:nvSpPr>
          <p:cNvPr id="3" name="文字版面配置區 2"/>
          <p:cNvSpPr>
            <a:spLocks noGrp="1"/>
          </p:cNvSpPr>
          <p:nvPr>
            <p:ph type="body" sz="half" idx="1"/>
          </p:nvPr>
        </p:nvSpPr>
        <p:spPr>
          <a:xfrm>
            <a:off x="5667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3438" y="1752600"/>
            <a:ext cx="3924300" cy="4267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a:ln/>
        </p:spPr>
        <p:txBody>
          <a:bodyPr/>
          <a:lstStyle>
            <a:lvl1pPr>
              <a:defRPr/>
            </a:lvl1pPr>
          </a:lstStyle>
          <a:p>
            <a:pPr>
              <a:defRPr/>
            </a:pPr>
            <a:endParaRPr lang="zh-TW" altLang="en-US"/>
          </a:p>
        </p:txBody>
      </p:sp>
    </p:spTree>
    <p:extLst>
      <p:ext uri="{BB962C8B-B14F-4D97-AF65-F5344CB8AC3E}">
        <p14:creationId xmlns:p14="http://schemas.microsoft.com/office/powerpoint/2010/main" val="1795835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5" name="Shape 45"/>
          <p:cNvSpPr txBox="1">
            <a:spLocks noGrp="1"/>
          </p:cNvSpPr>
          <p:nvPr>
            <p:ph type="title"/>
          </p:nvPr>
        </p:nvSpPr>
        <p:spPr>
          <a:xfrm>
            <a:off x="841000"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endParaRPr/>
          </a:p>
        </p:txBody>
      </p:sp>
    </p:spTree>
    <p:extLst>
      <p:ext uri="{BB962C8B-B14F-4D97-AF65-F5344CB8AC3E}">
        <p14:creationId xmlns:p14="http://schemas.microsoft.com/office/powerpoint/2010/main" val="41589634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457200" y="277813"/>
            <a:ext cx="8229600" cy="113982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600200"/>
            <a:ext cx="8229600" cy="453072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ACF5CD2B-B950-4895-B975-4C770C2DB504}" type="slidenum">
              <a:rPr lang="en-US" altLang="zh-TW">
                <a:solidFill>
                  <a:prstClr val="black">
                    <a:tint val="75000"/>
                  </a:prstClr>
                </a:solidFill>
              </a:rPr>
              <a:pPr>
                <a:defRPr/>
              </a:pPr>
              <a:t>‹#›</a:t>
            </a:fld>
            <a:endParaRPr lang="en-US" altLang="zh-TW">
              <a:solidFill>
                <a:prstClr val="black">
                  <a:tint val="75000"/>
                </a:prstClr>
              </a:solidFill>
            </a:endParaRPr>
          </a:p>
        </p:txBody>
      </p:sp>
    </p:spTree>
    <p:extLst>
      <p:ext uri="{BB962C8B-B14F-4D97-AF65-F5344CB8AC3E}">
        <p14:creationId xmlns:p14="http://schemas.microsoft.com/office/powerpoint/2010/main" val="514945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D34509F8-BCDC-4ADE-95E4-740EAFC0E649}"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3062418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6" name="頁尾版面配置區 4"/>
          <p:cNvSpPr>
            <a:spLocks noGrp="1"/>
          </p:cNvSpPr>
          <p:nvPr>
            <p:ph type="ftr" sz="quarter" idx="11"/>
          </p:nvPr>
        </p:nvSpPr>
        <p:spPr/>
        <p:txBody>
          <a:bodyPr/>
          <a:lstStyle>
            <a:lvl1pPr>
              <a:defRPr/>
            </a:lvl1pPr>
          </a:lstStyle>
          <a:p>
            <a:pPr>
              <a:defRPr/>
            </a:pPr>
            <a:endParaRPr lang="en-US" altLang="zh-TW"/>
          </a:p>
        </p:txBody>
      </p:sp>
      <p:sp>
        <p:nvSpPr>
          <p:cNvPr id="7" name="投影片編號版面配置區 5"/>
          <p:cNvSpPr>
            <a:spLocks noGrp="1"/>
          </p:cNvSpPr>
          <p:nvPr>
            <p:ph type="sldNum" sz="quarter" idx="12"/>
          </p:nvPr>
        </p:nvSpPr>
        <p:spPr/>
        <p:txBody>
          <a:bodyPr/>
          <a:lstStyle>
            <a:lvl1pPr>
              <a:defRPr/>
            </a:lvl1pPr>
          </a:lstStyle>
          <a:p>
            <a:pPr>
              <a:defRPr/>
            </a:pPr>
            <a:fld id="{B6B59589-D990-443A-B0A3-5E5D5BAB66C3}"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2458286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endParaRPr lang="zh-TW" altLang="en-US">
              <a:solidFill>
                <a:prstClr val="black">
                  <a:tint val="75000"/>
                </a:prstClr>
              </a:solidFill>
            </a:endParaRPr>
          </a:p>
        </p:txBody>
      </p:sp>
      <p:sp>
        <p:nvSpPr>
          <p:cNvPr id="5" name="頁尾版面配置區 4"/>
          <p:cNvSpPr>
            <a:spLocks noGrp="1"/>
          </p:cNvSpPr>
          <p:nvPr>
            <p:ph type="ftr" sz="quarter" idx="11"/>
          </p:nvPr>
        </p:nvSpPr>
        <p:spPr/>
        <p:txBody>
          <a:bodyPr/>
          <a:lstStyle>
            <a:lvl1pPr>
              <a:defRPr/>
            </a:lvl1pPr>
          </a:lstStyle>
          <a:p>
            <a:pPr>
              <a:defRPr/>
            </a:pPr>
            <a:endParaRPr lang="en-US" altLang="zh-TW"/>
          </a:p>
        </p:txBody>
      </p:sp>
      <p:sp>
        <p:nvSpPr>
          <p:cNvPr id="6" name="投影片編號版面配置區 5"/>
          <p:cNvSpPr>
            <a:spLocks noGrp="1"/>
          </p:cNvSpPr>
          <p:nvPr>
            <p:ph type="sldNum" sz="quarter" idx="12"/>
          </p:nvPr>
        </p:nvSpPr>
        <p:spPr/>
        <p:txBody>
          <a:bodyPr/>
          <a:lstStyle>
            <a:lvl1pPr>
              <a:defRPr/>
            </a:lvl1pPr>
          </a:lstStyle>
          <a:p>
            <a:pPr>
              <a:defRPr/>
            </a:pPr>
            <a:fld id="{6680FFD9-1450-4CC9-9C07-8E38482AE1D1}" type="slidenum">
              <a:rPr lang="zh-TW" altLang="en-US">
                <a:solidFill>
                  <a:prstClr val="black">
                    <a:tint val="75000"/>
                  </a:prstClr>
                </a:solidFill>
              </a:rPr>
              <a:pPr>
                <a:defRPr/>
              </a:pPr>
              <a:t>‹#›</a:t>
            </a:fld>
            <a:endParaRPr lang="zh-TW" altLang="en-US">
              <a:solidFill>
                <a:prstClr val="black">
                  <a:tint val="75000"/>
                </a:prstClr>
              </a:solidFill>
            </a:endParaRPr>
          </a:p>
        </p:txBody>
      </p:sp>
    </p:spTree>
    <p:extLst>
      <p:ext uri="{BB962C8B-B14F-4D97-AF65-F5344CB8AC3E}">
        <p14:creationId xmlns:p14="http://schemas.microsoft.com/office/powerpoint/2010/main" val="2426583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7.xml"/><Relationship Id="rId7"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3.xml"/><Relationship Id="rId7"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9.xml"/><Relationship Id="rId7" Type="http://schemas.openxmlformats.org/officeDocument/2006/relationships/theme" Target="../theme/theme6.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theme" Target="../theme/theme7.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9.xml"/><Relationship Id="rId7" Type="http://schemas.openxmlformats.org/officeDocument/2006/relationships/theme" Target="../theme/theme9.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0" sz="1200">
                <a:solidFill>
                  <a:schemeClr val="tx1">
                    <a:tint val="75000"/>
                  </a:schemeClr>
                </a:solidFill>
                <a:latin typeface="+mn-lt"/>
                <a:ea typeface="+mn-ea"/>
              </a:defRPr>
            </a:lvl1pPr>
          </a:lstStyle>
          <a:p>
            <a:pPr>
              <a:defRPr/>
            </a:pPr>
            <a:endParaRPr lang="zh-TW" altLang="en-US">
              <a:solidFill>
                <a:prstClr val="black">
                  <a:tint val="75000"/>
                </a:prstClr>
              </a:solidFill>
            </a:endParaRPr>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Calibri" pitchFamily="34" charset="0"/>
              </a:defRPr>
            </a:lvl1pPr>
          </a:lstStyle>
          <a:p>
            <a:pPr>
              <a:defRPr/>
            </a:pPr>
            <a:endParaRPr lang="en-US" altLang="zh-TW"/>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0" sz="1200">
                <a:solidFill>
                  <a:schemeClr val="tx1">
                    <a:tint val="75000"/>
                  </a:schemeClr>
                </a:solidFill>
                <a:latin typeface="Times New Roman" panose="02020603050405020304" pitchFamily="18" charset="0"/>
                <a:ea typeface="+mn-ea"/>
                <a:cs typeface="Times New Roman" panose="02020603050405020304" pitchFamily="18" charset="0"/>
              </a:defRPr>
            </a:lvl1pPr>
          </a:lstStyle>
          <a:p>
            <a:pPr>
              <a:defRPr/>
            </a:pPr>
            <a:fld id="{64A82AEE-D594-49C8-86A8-140770799E7D}" type="slidenum">
              <a:rPr lang="zh-TW" altLang="en-US" smtClean="0">
                <a:solidFill>
                  <a:prstClr val="black">
                    <a:tint val="75000"/>
                  </a:prstClr>
                </a:solidFill>
              </a:rPr>
              <a:pPr>
                <a:defRPr/>
              </a:pPr>
              <a:t>‹#›</a:t>
            </a:fld>
            <a:endParaRPr lang="zh-TW" altLang="en-US" dirty="0">
              <a:solidFill>
                <a:prstClr val="black">
                  <a:tint val="75000"/>
                </a:prstClr>
              </a:solidFill>
            </a:endParaRPr>
          </a:p>
        </p:txBody>
      </p:sp>
      <p:grpSp>
        <p:nvGrpSpPr>
          <p:cNvPr id="1031" name="群組 6"/>
          <p:cNvGrpSpPr>
            <a:grpSpLocks/>
          </p:cNvGrpSpPr>
          <p:nvPr userDrawn="1"/>
        </p:nvGrpSpPr>
        <p:grpSpPr bwMode="auto">
          <a:xfrm>
            <a:off x="0" y="908050"/>
            <a:ext cx="9128125" cy="900113"/>
            <a:chOff x="0" y="908720"/>
            <a:chExt cx="9128102" cy="899592"/>
          </a:xfrm>
        </p:grpSpPr>
        <p:sp>
          <p:nvSpPr>
            <p:cNvPr id="8" name="矩形 7"/>
            <p:cNvSpPr/>
            <p:nvPr userDrawn="1"/>
          </p:nvSpPr>
          <p:spPr>
            <a:xfrm>
              <a:off x="463549" y="1141948"/>
              <a:ext cx="3186105" cy="43313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kumimoji="0" lang="zh-TW" altLang="en-US" sz="2000" dirty="0">
                  <a:solidFill>
                    <a:prstClr val="white"/>
                  </a:solidFill>
                  <a:latin typeface="標楷體" pitchFamily="65" charset="-120"/>
                  <a:ea typeface="標楷體" pitchFamily="65" charset="-120"/>
                </a:rPr>
                <a:t>衛生福利部</a:t>
              </a:r>
              <a:endParaRPr kumimoji="0" lang="en-US" altLang="zh-TW" sz="2000" dirty="0">
                <a:solidFill>
                  <a:prstClr val="white"/>
                </a:solidFill>
                <a:latin typeface="標楷體" pitchFamily="65" charset="-120"/>
                <a:ea typeface="標楷體" pitchFamily="65" charset="-120"/>
              </a:endParaRPr>
            </a:p>
            <a:p>
              <a:pPr algn="ctr" fontAlgn="auto">
                <a:spcBef>
                  <a:spcPts val="0"/>
                </a:spcBef>
                <a:spcAft>
                  <a:spcPts val="0"/>
                </a:spcAft>
                <a:defRPr/>
              </a:pPr>
              <a:r>
                <a:rPr kumimoji="0" lang="en-US" altLang="zh-TW" sz="1200" b="1" dirty="0">
                  <a:solidFill>
                    <a:prstClr val="white"/>
                  </a:solidFill>
                  <a:ea typeface="標楷體" pitchFamily="65" charset="-120"/>
                </a:rPr>
                <a:t>Ministry of Health and Welfare</a:t>
              </a:r>
              <a:endParaRPr kumimoji="0" lang="zh-TW" altLang="en-US" sz="1200" b="1" dirty="0">
                <a:solidFill>
                  <a:prstClr val="white"/>
                </a:solidFill>
                <a:ea typeface="標楷體" pitchFamily="65" charset="-120"/>
              </a:endParaRPr>
            </a:p>
          </p:txBody>
        </p:sp>
        <p:pic>
          <p:nvPicPr>
            <p:cNvPr id="1033" name="Picture 2"/>
            <p:cNvPicPr>
              <a:picLocks noChangeAspect="1" noChangeArrowheads="1"/>
            </p:cNvPicPr>
            <p:nvPr userDrawn="1"/>
          </p:nvPicPr>
          <p:blipFill>
            <a:blip r:embed="rId14" cstate="print"/>
            <a:srcRect/>
            <a:stretch>
              <a:fillRect/>
            </a:stretch>
          </p:blipFill>
          <p:spPr bwMode="auto">
            <a:xfrm>
              <a:off x="0" y="908720"/>
              <a:ext cx="899592" cy="899592"/>
            </a:xfrm>
            <a:prstGeom prst="rect">
              <a:avLst/>
            </a:prstGeom>
            <a:noFill/>
            <a:ln w="9525">
              <a:noFill/>
              <a:miter lim="800000"/>
              <a:headEnd/>
              <a:tailEnd/>
            </a:ln>
          </p:spPr>
        </p:pic>
        <p:sp>
          <p:nvSpPr>
            <p:cNvPr id="10" name="矩形 9"/>
            <p:cNvSpPr/>
            <p:nvPr userDrawn="1"/>
          </p:nvSpPr>
          <p:spPr>
            <a:xfrm>
              <a:off x="3403591" y="1308538"/>
              <a:ext cx="5724511" cy="9995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solidFill>
                  <a:prstClr val="white"/>
                </a:solidFill>
              </a:endParaRPr>
            </a:p>
          </p:txBody>
        </p:sp>
      </p:grpSp>
    </p:spTree>
    <p:extLst>
      <p:ext uri="{BB962C8B-B14F-4D97-AF65-F5344CB8AC3E}">
        <p14:creationId xmlns:p14="http://schemas.microsoft.com/office/powerpoint/2010/main" val="533230266"/>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rgbClr val="0000CC"/>
          </a:solidFill>
          <a:latin typeface="標楷體" pitchFamily="65" charset="-120"/>
          <a:ea typeface="標楷體" pitchFamily="65" charset="-120"/>
          <a:cs typeface="+mj-cs"/>
        </a:defRPr>
      </a:lvl1pPr>
      <a:lvl2pPr algn="ctr" rtl="0" eaLnBrk="0" fontAlgn="base" hangingPunct="0">
        <a:spcBef>
          <a:spcPct val="0"/>
        </a:spcBef>
        <a:spcAft>
          <a:spcPct val="0"/>
        </a:spcAft>
        <a:defRPr sz="4400">
          <a:solidFill>
            <a:srgbClr val="0000CC"/>
          </a:solidFill>
          <a:latin typeface="標楷體" pitchFamily="65" charset="-120"/>
          <a:ea typeface="標楷體" pitchFamily="65" charset="-120"/>
        </a:defRPr>
      </a:lvl2pPr>
      <a:lvl3pPr algn="ctr" rtl="0" eaLnBrk="0" fontAlgn="base" hangingPunct="0">
        <a:spcBef>
          <a:spcPct val="0"/>
        </a:spcBef>
        <a:spcAft>
          <a:spcPct val="0"/>
        </a:spcAft>
        <a:defRPr sz="4400">
          <a:solidFill>
            <a:srgbClr val="0000CC"/>
          </a:solidFill>
          <a:latin typeface="標楷體" pitchFamily="65" charset="-120"/>
          <a:ea typeface="標楷體" pitchFamily="65" charset="-120"/>
        </a:defRPr>
      </a:lvl3pPr>
      <a:lvl4pPr algn="ctr" rtl="0" eaLnBrk="0" fontAlgn="base" hangingPunct="0">
        <a:spcBef>
          <a:spcPct val="0"/>
        </a:spcBef>
        <a:spcAft>
          <a:spcPct val="0"/>
        </a:spcAft>
        <a:defRPr sz="4400">
          <a:solidFill>
            <a:srgbClr val="0000CC"/>
          </a:solidFill>
          <a:latin typeface="標楷體" pitchFamily="65" charset="-120"/>
          <a:ea typeface="標楷體" pitchFamily="65" charset="-120"/>
        </a:defRPr>
      </a:lvl4pPr>
      <a:lvl5pPr algn="ctr" rtl="0" eaLnBrk="0" fontAlgn="base" hangingPunct="0">
        <a:spcBef>
          <a:spcPct val="0"/>
        </a:spcBef>
        <a:spcAft>
          <a:spcPct val="0"/>
        </a:spcAft>
        <a:defRPr sz="4400">
          <a:solidFill>
            <a:srgbClr val="0000CC"/>
          </a:solidFill>
          <a:latin typeface="標楷體" pitchFamily="65" charset="-120"/>
          <a:ea typeface="標楷體" pitchFamily="65" charset="-120"/>
        </a:defRPr>
      </a:lvl5pPr>
      <a:lvl6pPr marL="457200" algn="ctr" rtl="0" fontAlgn="base">
        <a:spcBef>
          <a:spcPct val="0"/>
        </a:spcBef>
        <a:spcAft>
          <a:spcPct val="0"/>
        </a:spcAft>
        <a:defRPr sz="4400">
          <a:solidFill>
            <a:srgbClr val="0000CC"/>
          </a:solidFill>
          <a:latin typeface="標楷體" pitchFamily="65" charset="-120"/>
          <a:ea typeface="標楷體" pitchFamily="65" charset="-120"/>
        </a:defRPr>
      </a:lvl6pPr>
      <a:lvl7pPr marL="914400" algn="ctr" rtl="0" fontAlgn="base">
        <a:spcBef>
          <a:spcPct val="0"/>
        </a:spcBef>
        <a:spcAft>
          <a:spcPct val="0"/>
        </a:spcAft>
        <a:defRPr sz="4400">
          <a:solidFill>
            <a:srgbClr val="0000CC"/>
          </a:solidFill>
          <a:latin typeface="標楷體" pitchFamily="65" charset="-120"/>
          <a:ea typeface="標楷體" pitchFamily="65" charset="-120"/>
        </a:defRPr>
      </a:lvl7pPr>
      <a:lvl8pPr marL="1371600" algn="ctr" rtl="0" fontAlgn="base">
        <a:spcBef>
          <a:spcPct val="0"/>
        </a:spcBef>
        <a:spcAft>
          <a:spcPct val="0"/>
        </a:spcAft>
        <a:defRPr sz="4400">
          <a:solidFill>
            <a:srgbClr val="0000CC"/>
          </a:solidFill>
          <a:latin typeface="標楷體" pitchFamily="65" charset="-120"/>
          <a:ea typeface="標楷體" pitchFamily="65" charset="-120"/>
        </a:defRPr>
      </a:lvl8pPr>
      <a:lvl9pPr marL="1828800" algn="ctr" rtl="0" fontAlgn="base">
        <a:spcBef>
          <a:spcPct val="0"/>
        </a:spcBef>
        <a:spcAft>
          <a:spcPct val="0"/>
        </a:spcAft>
        <a:defRPr sz="4400">
          <a:solidFill>
            <a:srgbClr val="0000CC"/>
          </a:solidFill>
          <a:latin typeface="標楷體" pitchFamily="65" charset="-120"/>
          <a:ea typeface="標楷體" pitchFamily="65"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標楷體" pitchFamily="65" charset="-120"/>
          <a:ea typeface="標楷體" pitchFamily="65" charset="-12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標楷體" pitchFamily="65" charset="-120"/>
          <a:ea typeface="標楷體" pitchFamily="65" charset="-12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標楷體" pitchFamily="65" charset="-120"/>
          <a:ea typeface="標楷體" pitchFamily="65" charset="-12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標楷體" pitchFamily="65" charset="-120"/>
          <a:ea typeface="標楷體" pitchFamily="65" charset="-12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標楷體" pitchFamily="65" charset="-120"/>
          <a:ea typeface="標楷體" pitchFamily="65"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1" y="6519925"/>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92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925"/>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760722689"/>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3" r:id="rId5"/>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5" name="日期版面配置區 3"/>
          <p:cNvSpPr>
            <a:spLocks noGrp="1"/>
          </p:cNvSpPr>
          <p:nvPr>
            <p:ph type="dt" sz="half" idx="2"/>
          </p:nvPr>
        </p:nvSpPr>
        <p:spPr>
          <a:xfrm>
            <a:off x="-36511" y="6519925"/>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92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925"/>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878981605"/>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Lst>
  <p:transition/>
  <p:timing>
    <p:tnLst>
      <p:par>
        <p:cTn id="1" dur="indefinite" restart="never" nodeType="tmRoot"/>
      </p:par>
    </p:tnLst>
  </p:timing>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1" y="6519867"/>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7"/>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7"/>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99259349"/>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Lst>
  <p:transition/>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189"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377"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566"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754"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891" indent="-34289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32" indent="-285744"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971" indent="-22859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160" indent="-22859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349" indent="-22859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2196474076"/>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1" y="6519925"/>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92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925"/>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917128865"/>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51427193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942026756"/>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94" r:id="rId7"/>
    <p:sldLayoutId id="2147483895" r:id="rId8"/>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115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5" name="日期版面配置區 3"/>
          <p:cNvSpPr>
            <a:spLocks noGrp="1"/>
          </p:cNvSpPr>
          <p:nvPr>
            <p:ph type="dt" sz="half" idx="2"/>
          </p:nvPr>
        </p:nvSpPr>
        <p:spPr>
          <a:xfrm>
            <a:off x="-36513" y="6519863"/>
            <a:ext cx="2133601"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defRPr>
            </a:lvl1pPr>
          </a:lstStyle>
          <a:p>
            <a:endParaRPr lang="en-US" altLang="zh-TW">
              <a:latin typeface="Verdana" pitchFamily="34" charset="0"/>
            </a:endParaRPr>
          </a:p>
        </p:txBody>
      </p:sp>
      <p:sp>
        <p:nvSpPr>
          <p:cNvPr id="16" name="頁尾版面配置區 4"/>
          <p:cNvSpPr>
            <a:spLocks noGrp="1"/>
          </p:cNvSpPr>
          <p:nvPr>
            <p:ph type="ftr" sz="quarter" idx="3"/>
          </p:nvPr>
        </p:nvSpPr>
        <p:spPr>
          <a:xfrm>
            <a:off x="3124200" y="6519863"/>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898989"/>
                </a:solidFill>
              </a:defRPr>
            </a:lvl1pPr>
          </a:lstStyle>
          <a:p>
            <a:endParaRPr lang="en-US" altLang="zh-TW">
              <a:latin typeface="Verdana" pitchFamily="34" charset="0"/>
            </a:endParaRPr>
          </a:p>
        </p:txBody>
      </p:sp>
      <p:sp>
        <p:nvSpPr>
          <p:cNvPr id="17" name="投影片編號版面配置區 5"/>
          <p:cNvSpPr>
            <a:spLocks noGrp="1"/>
          </p:cNvSpPr>
          <p:nvPr>
            <p:ph type="sldNum" sz="quarter" idx="4"/>
          </p:nvPr>
        </p:nvSpPr>
        <p:spPr>
          <a:xfrm>
            <a:off x="6975475" y="6519863"/>
            <a:ext cx="2133600" cy="365125"/>
          </a:xfrm>
          <a:prstGeom prst="rect">
            <a:avLst/>
          </a:prstGeom>
        </p:spPr>
        <p:txBody>
          <a:bodyPr vert="horz" lIns="91440" tIns="45720" rIns="91440" bIns="45720" rtlCol="0" anchor="ctr"/>
          <a:lstStyle>
            <a:lvl1pPr algn="r">
              <a:defRPr sz="1000">
                <a:solidFill>
                  <a:schemeClr val="tx1">
                    <a:tint val="75000"/>
                  </a:schemeClr>
                </a:solidFill>
                <a:ea typeface="新細明體" pitchFamily="18" charset="-120"/>
              </a:defRPr>
            </a:lvl1pPr>
          </a:lstStyle>
          <a:p>
            <a:pPr>
              <a:defRPr/>
            </a:pPr>
            <a:fld id="{7242F49E-319E-4A7C-B25D-C307B2C36E2C}" type="slidenum">
              <a:rPr lang="en-US" altLang="zh-TW">
                <a:solidFill>
                  <a:prstClr val="black">
                    <a:tint val="75000"/>
                  </a:prstClr>
                </a:solidFill>
                <a:latin typeface="Verdana" pitchFamily="34" charset="0"/>
              </a:rPr>
              <a:pPr>
                <a:defRPr/>
              </a:pPr>
              <a:t>‹#›</a:t>
            </a:fld>
            <a:endParaRPr lang="en-US" altLang="zh-TW">
              <a:solidFill>
                <a:prstClr val="black">
                  <a:tint val="75000"/>
                </a:prstClr>
              </a:solidFill>
              <a:latin typeface="Verdana" pitchFamily="34" charset="0"/>
            </a:endParaRPr>
          </a:p>
        </p:txBody>
      </p:sp>
    </p:spTree>
    <p:extLst>
      <p:ext uri="{BB962C8B-B14F-4D97-AF65-F5344CB8AC3E}">
        <p14:creationId xmlns:p14="http://schemas.microsoft.com/office/powerpoint/2010/main" val="3021454600"/>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Lst>
  <p:hf hdr="0" ftr="0" dt="0"/>
  <p:txStyles>
    <p:titleStyle>
      <a:lvl1pPr algn="ctr" rtl="0" eaLnBrk="1" fontAlgn="base" hangingPunct="1">
        <a:spcBef>
          <a:spcPct val="0"/>
        </a:spcBef>
        <a:spcAft>
          <a:spcPct val="0"/>
        </a:spcAft>
        <a:defRPr sz="4400" b="1" kern="1200">
          <a:solidFill>
            <a:srgbClr val="0000CC"/>
          </a:solidFill>
          <a:latin typeface="+mj-lt"/>
          <a:ea typeface="+mj-ea"/>
          <a:cs typeface="+mj-cs"/>
        </a:defRPr>
      </a:lvl1pPr>
      <a:lvl2pPr algn="ctr" rtl="0" eaLnBrk="1" fontAlgn="base" hangingPunct="1">
        <a:spcBef>
          <a:spcPct val="0"/>
        </a:spcBef>
        <a:spcAft>
          <a:spcPct val="0"/>
        </a:spcAft>
        <a:defRPr sz="4400" b="1">
          <a:solidFill>
            <a:srgbClr val="0000CC"/>
          </a:solidFill>
          <a:latin typeface="標楷體" pitchFamily="65" charset="-120"/>
          <a:ea typeface="標楷體" pitchFamily="65" charset="-120"/>
        </a:defRPr>
      </a:lvl2pPr>
      <a:lvl3pPr algn="ctr" rtl="0" eaLnBrk="1" fontAlgn="base" hangingPunct="1">
        <a:spcBef>
          <a:spcPct val="0"/>
        </a:spcBef>
        <a:spcAft>
          <a:spcPct val="0"/>
        </a:spcAft>
        <a:defRPr sz="4400" b="1">
          <a:solidFill>
            <a:srgbClr val="0000CC"/>
          </a:solidFill>
          <a:latin typeface="標楷體" pitchFamily="65" charset="-120"/>
          <a:ea typeface="標楷體" pitchFamily="65" charset="-120"/>
        </a:defRPr>
      </a:lvl3pPr>
      <a:lvl4pPr algn="ctr" rtl="0" eaLnBrk="1" fontAlgn="base" hangingPunct="1">
        <a:spcBef>
          <a:spcPct val="0"/>
        </a:spcBef>
        <a:spcAft>
          <a:spcPct val="0"/>
        </a:spcAft>
        <a:defRPr sz="4400" b="1">
          <a:solidFill>
            <a:srgbClr val="0000CC"/>
          </a:solidFill>
          <a:latin typeface="標楷體" pitchFamily="65" charset="-120"/>
          <a:ea typeface="標楷體" pitchFamily="65" charset="-120"/>
        </a:defRPr>
      </a:lvl4pPr>
      <a:lvl5pPr algn="ctr" rtl="0" eaLnBrk="1" fontAlgn="base" hangingPunct="1">
        <a:spcBef>
          <a:spcPct val="0"/>
        </a:spcBef>
        <a:spcAft>
          <a:spcPct val="0"/>
        </a:spcAft>
        <a:defRPr sz="4400" b="1">
          <a:solidFill>
            <a:srgbClr val="0000CC"/>
          </a:solidFill>
          <a:latin typeface="標楷體" pitchFamily="65" charset="-120"/>
          <a:ea typeface="標楷體" pitchFamily="65" charset="-120"/>
        </a:defRPr>
      </a:lvl5pPr>
      <a:lvl6pPr marL="457200" algn="ctr" rtl="0" eaLnBrk="1" fontAlgn="base" hangingPunct="1">
        <a:spcBef>
          <a:spcPct val="0"/>
        </a:spcBef>
        <a:spcAft>
          <a:spcPct val="0"/>
        </a:spcAft>
        <a:defRPr sz="4400" b="1">
          <a:solidFill>
            <a:srgbClr val="0000CC"/>
          </a:solidFill>
          <a:latin typeface="標楷體" pitchFamily="65" charset="-120"/>
          <a:ea typeface="標楷體" pitchFamily="65" charset="-120"/>
        </a:defRPr>
      </a:lvl6pPr>
      <a:lvl7pPr marL="914400" algn="ctr" rtl="0" eaLnBrk="1" fontAlgn="base" hangingPunct="1">
        <a:spcBef>
          <a:spcPct val="0"/>
        </a:spcBef>
        <a:spcAft>
          <a:spcPct val="0"/>
        </a:spcAft>
        <a:defRPr sz="4400" b="1">
          <a:solidFill>
            <a:srgbClr val="0000CC"/>
          </a:solidFill>
          <a:latin typeface="標楷體" pitchFamily="65" charset="-120"/>
          <a:ea typeface="標楷體" pitchFamily="65" charset="-120"/>
        </a:defRPr>
      </a:lvl7pPr>
      <a:lvl8pPr marL="1371600" algn="ctr" rtl="0" eaLnBrk="1" fontAlgn="base" hangingPunct="1">
        <a:spcBef>
          <a:spcPct val="0"/>
        </a:spcBef>
        <a:spcAft>
          <a:spcPct val="0"/>
        </a:spcAft>
        <a:defRPr sz="4400" b="1">
          <a:solidFill>
            <a:srgbClr val="0000CC"/>
          </a:solidFill>
          <a:latin typeface="標楷體" pitchFamily="65" charset="-120"/>
          <a:ea typeface="標楷體" pitchFamily="65" charset="-120"/>
        </a:defRPr>
      </a:lvl8pPr>
      <a:lvl9pPr marL="1828800" algn="ctr" rtl="0" eaLnBrk="1" fontAlgn="base" hangingPunct="1">
        <a:spcBef>
          <a:spcPct val="0"/>
        </a:spcBef>
        <a:spcAft>
          <a:spcPct val="0"/>
        </a:spcAft>
        <a:defRPr sz="4400" b="1">
          <a:solidFill>
            <a:srgbClr val="0000CC"/>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467544" y="1916832"/>
            <a:ext cx="8280920" cy="2088232"/>
          </a:xfrm>
        </p:spPr>
        <p:txBody>
          <a:bodyPr/>
          <a:lstStyle/>
          <a:p>
            <a:r>
              <a:rPr lang="en-US" altLang="zh-TW" b="1" dirty="0" smtClean="0">
                <a:latin typeface="Times New Roman" panose="02020603050405020304" pitchFamily="18" charset="0"/>
                <a:cs typeface="Times New Roman" panose="02020603050405020304" pitchFamily="18" charset="0"/>
              </a:rPr>
              <a:t>108</a:t>
            </a:r>
            <a:r>
              <a:rPr lang="zh-TW" altLang="en-US" b="1" dirty="0" smtClean="0">
                <a:latin typeface="Times New Roman" panose="02020603050405020304" pitchFamily="18" charset="0"/>
                <a:cs typeface="Times New Roman" panose="02020603050405020304" pitchFamily="18" charset="0"/>
              </a:rPr>
              <a:t>年</a:t>
            </a:r>
            <a:r>
              <a:rPr lang="zh-TW" altLang="en-US" b="1" dirty="0">
                <a:latin typeface="Times New Roman" panose="02020603050405020304" pitchFamily="18" charset="0"/>
                <a:cs typeface="Times New Roman" panose="02020603050405020304" pitchFamily="18" charset="0"/>
              </a:rPr>
              <a:t>地方衛生機關業務</a:t>
            </a:r>
            <a:br>
              <a:rPr lang="zh-TW" altLang="en-US" b="1" dirty="0">
                <a:latin typeface="Times New Roman" panose="02020603050405020304" pitchFamily="18" charset="0"/>
                <a:cs typeface="Times New Roman" panose="02020603050405020304" pitchFamily="18" charset="0"/>
              </a:rPr>
            </a:br>
            <a:r>
              <a:rPr lang="zh-TW" altLang="en-US" b="1" dirty="0">
                <a:latin typeface="Times New Roman" panose="02020603050405020304" pitchFamily="18" charset="0"/>
                <a:cs typeface="Times New Roman" panose="02020603050405020304" pitchFamily="18" charset="0"/>
              </a:rPr>
              <a:t>考評照護業務</a:t>
            </a:r>
            <a:endParaRPr lang="zh-TW" altLang="en-US" b="1" dirty="0">
              <a:effectLst/>
              <a:latin typeface="Times New Roman" panose="02020603050405020304" pitchFamily="18" charset="0"/>
              <a:cs typeface="Times New Roman" panose="02020603050405020304" pitchFamily="18" charset="0"/>
            </a:endParaRPr>
          </a:p>
        </p:txBody>
      </p:sp>
      <p:sp>
        <p:nvSpPr>
          <p:cNvPr id="3" name="副標題 2"/>
          <p:cNvSpPr>
            <a:spLocks noGrp="1"/>
          </p:cNvSpPr>
          <p:nvPr>
            <p:ph type="subTitle" idx="1"/>
          </p:nvPr>
        </p:nvSpPr>
        <p:spPr>
          <a:xfrm>
            <a:off x="899592" y="4581128"/>
            <a:ext cx="7344816" cy="1800200"/>
          </a:xfrm>
        </p:spPr>
        <p:txBody>
          <a:bodyPr/>
          <a:lstStyle/>
          <a:p>
            <a:r>
              <a:rPr lang="zh-TW" altLang="en-US" b="1" dirty="0">
                <a:latin typeface="Times New Roman" panose="02020603050405020304" pitchFamily="18" charset="0"/>
                <a:cs typeface="Times New Roman" panose="02020603050405020304" pitchFamily="18" charset="0"/>
              </a:rPr>
              <a:t>報告</a:t>
            </a:r>
            <a:r>
              <a:rPr lang="zh-TW" altLang="en-US" b="1" dirty="0" smtClean="0">
                <a:latin typeface="Times New Roman" panose="02020603050405020304" pitchFamily="18" charset="0"/>
                <a:cs typeface="Times New Roman" panose="02020603050405020304" pitchFamily="18" charset="0"/>
              </a:rPr>
              <a:t>單位：護理</a:t>
            </a:r>
            <a:r>
              <a:rPr lang="zh-TW" altLang="en-US" b="1" dirty="0">
                <a:latin typeface="Times New Roman" panose="02020603050405020304" pitchFamily="18" charset="0"/>
                <a:cs typeface="Times New Roman" panose="02020603050405020304" pitchFamily="18" charset="0"/>
              </a:rPr>
              <a:t>及健康照護司</a:t>
            </a:r>
          </a:p>
          <a:p>
            <a:r>
              <a:rPr lang="en-US" altLang="zh-TW" b="1" dirty="0" smtClean="0">
                <a:latin typeface="Times New Roman" panose="02020603050405020304" pitchFamily="18" charset="0"/>
                <a:cs typeface="Times New Roman" panose="02020603050405020304" pitchFamily="18" charset="0"/>
              </a:rPr>
              <a:t>107</a:t>
            </a:r>
            <a:r>
              <a:rPr lang="zh-TW" altLang="en-US" b="1" dirty="0" smtClean="0">
                <a:latin typeface="Times New Roman" panose="02020603050405020304" pitchFamily="18" charset="0"/>
                <a:cs typeface="Times New Roman" panose="02020603050405020304" pitchFamily="18" charset="0"/>
              </a:rPr>
              <a:t>年</a:t>
            </a:r>
            <a:r>
              <a:rPr lang="en-US" altLang="zh-TW" b="1" dirty="0">
                <a:latin typeface="Times New Roman" panose="02020603050405020304" pitchFamily="18" charset="0"/>
                <a:cs typeface="Times New Roman" panose="02020603050405020304" pitchFamily="18" charset="0"/>
              </a:rPr>
              <a:t>11</a:t>
            </a:r>
            <a:r>
              <a:rPr lang="zh-TW" altLang="en-US" b="1" dirty="0">
                <a:latin typeface="Times New Roman" panose="02020603050405020304" pitchFamily="18" charset="0"/>
                <a:cs typeface="Times New Roman" panose="02020603050405020304" pitchFamily="18" charset="0"/>
              </a:rPr>
              <a:t>月</a:t>
            </a:r>
            <a:r>
              <a:rPr lang="en-US" altLang="zh-TW" b="1" dirty="0" smtClean="0">
                <a:latin typeface="Times New Roman" panose="02020603050405020304" pitchFamily="18" charset="0"/>
                <a:cs typeface="Times New Roman" panose="02020603050405020304" pitchFamily="18" charset="0"/>
              </a:rPr>
              <a:t>26</a:t>
            </a:r>
            <a:r>
              <a:rPr lang="zh-TW" altLang="en-US" b="1" dirty="0" smtClean="0">
                <a:latin typeface="Times New Roman" panose="02020603050405020304" pitchFamily="18" charset="0"/>
                <a:cs typeface="Times New Roman" panose="02020603050405020304" pitchFamily="18" charset="0"/>
              </a:rPr>
              <a:t>日</a:t>
            </a:r>
            <a:endParaRPr lang="zh-TW" altLang="en-US" b="1" dirty="0">
              <a:latin typeface="Times New Roman" panose="02020603050405020304" pitchFamily="18" charset="0"/>
              <a:cs typeface="Times New Roman" panose="02020603050405020304" pitchFamily="18" charset="0"/>
            </a:endParaRPr>
          </a:p>
        </p:txBody>
      </p:sp>
      <p:sp>
        <p:nvSpPr>
          <p:cNvPr id="4" name="投影片編號版面配置區 3"/>
          <p:cNvSpPr>
            <a:spLocks noGrp="1"/>
          </p:cNvSpPr>
          <p:nvPr>
            <p:ph type="sldNum" sz="quarter" idx="12"/>
          </p:nvPr>
        </p:nvSpPr>
        <p:spPr/>
        <p:txBody>
          <a:bodyPr/>
          <a:lstStyle/>
          <a:p>
            <a:pPr>
              <a:defRPr/>
            </a:pPr>
            <a:fld id="{99488A70-1C71-4D13-945E-C6EEBE317769}" type="slidenum">
              <a:rPr lang="zh-TW" altLang="en-US" smtClean="0">
                <a:solidFill>
                  <a:prstClr val="black">
                    <a:tint val="75000"/>
                  </a:prstClr>
                </a:solidFill>
              </a:rPr>
              <a:pPr>
                <a:defRPr/>
              </a:pPr>
              <a:t>1</a:t>
            </a:fld>
            <a:endParaRPr lang="zh-TW" altLang="en-US" dirty="0">
              <a:solidFill>
                <a:prstClr val="black">
                  <a:tint val="75000"/>
                </a:prstClr>
              </a:solidFill>
            </a:endParaRPr>
          </a:p>
        </p:txBody>
      </p:sp>
    </p:spTree>
    <p:extLst>
      <p:ext uri="{BB962C8B-B14F-4D97-AF65-F5344CB8AC3E}">
        <p14:creationId xmlns:p14="http://schemas.microsoft.com/office/powerpoint/2010/main" val="2226077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664248763"/>
              </p:ext>
            </p:extLst>
          </p:nvPr>
        </p:nvGraphicFramePr>
        <p:xfrm>
          <a:off x="107503" y="1844824"/>
          <a:ext cx="8885974" cy="4752528"/>
        </p:xfrm>
        <a:graphic>
          <a:graphicData uri="http://schemas.openxmlformats.org/drawingml/2006/table">
            <a:tbl>
              <a:tblPr firstRow="1" firstCol="1" lastRow="1" lastCol="1" bandRow="1" bandCol="1">
                <a:tableStyleId>{5940675A-B579-460E-94D1-54222C63F5DA}</a:tableStyleId>
              </a:tblPr>
              <a:tblGrid>
                <a:gridCol w="1549846"/>
                <a:gridCol w="1476044"/>
                <a:gridCol w="3598847"/>
                <a:gridCol w="2261237"/>
              </a:tblGrid>
              <a:tr h="285888">
                <a:tc>
                  <a:txBody>
                    <a:bodyPr/>
                    <a:lstStyle/>
                    <a:p>
                      <a:pPr algn="ctr">
                        <a:lnSpc>
                          <a:spcPts val="2000"/>
                        </a:lnSpc>
                        <a:spcAft>
                          <a:spcPts val="0"/>
                        </a:spcAft>
                      </a:pPr>
                      <a:r>
                        <a:rPr lang="en-US" sz="2000" b="1" kern="100" dirty="0" smtClean="0">
                          <a:effectLst/>
                          <a:latin typeface="標楷體" panose="03000509000000000000" pitchFamily="65" charset="-120"/>
                          <a:ea typeface="標楷體" panose="03000509000000000000" pitchFamily="65" charset="-120"/>
                        </a:rPr>
                        <a:t>­­</a:t>
                      </a:r>
                      <a:r>
                        <a:rPr lang="zh-TW" sz="2000" b="1" kern="100" dirty="0" smtClean="0">
                          <a:effectLst/>
                          <a:latin typeface="標楷體" panose="03000509000000000000" pitchFamily="65" charset="-120"/>
                          <a:ea typeface="標楷體" panose="03000509000000000000" pitchFamily="65" charset="-120"/>
                        </a:rPr>
                        <a:t>考評項目</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smtClean="0">
                          <a:effectLst/>
                          <a:latin typeface="標楷體" panose="03000509000000000000" pitchFamily="65" charset="-120"/>
                          <a:ea typeface="標楷體" panose="03000509000000000000" pitchFamily="65" charset="-120"/>
                        </a:rPr>
                        <a:t>考評依據</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a:effectLst/>
                          <a:latin typeface="標楷體" panose="03000509000000000000" pitchFamily="65" charset="-120"/>
                          <a:ea typeface="標楷體" panose="03000509000000000000" pitchFamily="65" charset="-120"/>
                        </a:rPr>
                        <a:t>衛生局意見內容</a:t>
                      </a: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a:effectLst/>
                          <a:latin typeface="標楷體" panose="03000509000000000000" pitchFamily="65" charset="-120"/>
                          <a:ea typeface="標楷體" panose="03000509000000000000" pitchFamily="65" charset="-120"/>
                        </a:rPr>
                        <a:t>衛生福利部</a:t>
                      </a:r>
                      <a:r>
                        <a:rPr lang="zh-TW" sz="2000" b="1" kern="100" dirty="0" smtClean="0">
                          <a:effectLst/>
                          <a:latin typeface="標楷體" panose="03000509000000000000" pitchFamily="65" charset="-120"/>
                          <a:ea typeface="標楷體" panose="03000509000000000000" pitchFamily="65" charset="-120"/>
                        </a:rPr>
                        <a:t>回應</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r>
              <a:tr h="4466640">
                <a:tc>
                  <a:txBody>
                    <a:bodyPr/>
                    <a:lstStyle/>
                    <a:p>
                      <a:r>
                        <a:rPr lang="en-US"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a:t>
                      </a:r>
                      <a:r>
                        <a:rPr lang="zh-TW" altLang="en-US"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三</a:t>
                      </a:r>
                      <a:r>
                        <a:rPr lang="en-US"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a:t>
                      </a:r>
                      <a:r>
                        <a:rPr lang="zh-TW" altLang="en-US"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強化護理機構安全措施及教育訓練</a:t>
                      </a:r>
                      <a:endParaRPr lang="en-US"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p>
                      <a:r>
                        <a:rPr lang="en-US" altLang="zh-TW" sz="1800" kern="100" dirty="0" smtClean="0">
                          <a:effectLst/>
                          <a:latin typeface="+mn-lt"/>
                          <a:cs typeface="Times New Roman"/>
                        </a:rPr>
                        <a:t>II.</a:t>
                      </a:r>
                      <a:r>
                        <a:rPr lang="zh-TW" altLang="zh-TW" sz="1800" kern="1200" dirty="0" smtClean="0">
                          <a:solidFill>
                            <a:schemeClr val="tx1"/>
                          </a:solidFill>
                          <a:effectLst/>
                          <a:latin typeface="+mn-lt"/>
                          <a:ea typeface="+mn-ea"/>
                          <a:cs typeface="+mn-cs"/>
                        </a:rPr>
                        <a:t>產後護理機構督導考核及教育訓練</a:t>
                      </a:r>
                      <a:endParaRPr lang="zh-TW" sz="1800" u="none" strike="noStrike"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114300" marR="114300" marT="0" marB="0"/>
                </a:tc>
                <a:tc>
                  <a:txBody>
                    <a:bodyPr/>
                    <a:lstStyle/>
                    <a:p>
                      <a:pPr marL="179388" indent="-179388"/>
                      <a:r>
                        <a:rPr lang="en-US" altLang="zh-TW" sz="1800" kern="100" dirty="0" smtClean="0">
                          <a:effectLst/>
                          <a:ea typeface="+mn-ea"/>
                          <a:cs typeface="Times New Roman"/>
                        </a:rPr>
                        <a:t>2.</a:t>
                      </a:r>
                      <a:r>
                        <a:rPr lang="zh-TW" altLang="zh-TW" sz="1800" kern="1200" dirty="0" smtClean="0">
                          <a:solidFill>
                            <a:schemeClr val="tx1"/>
                          </a:solidFill>
                          <a:effectLst/>
                          <a:latin typeface="+mn-lt"/>
                          <a:ea typeface="+mn-ea"/>
                          <a:cs typeface="+mn-cs"/>
                        </a:rPr>
                        <a:t>衛生局與轄區產後護理機構辦理夜間實地災害情境模擬示範演練</a:t>
                      </a:r>
                      <a:r>
                        <a:rPr lang="en-US" altLang="zh-TW" sz="1800" kern="1200" dirty="0" smtClean="0">
                          <a:solidFill>
                            <a:schemeClr val="tx1"/>
                          </a:solidFill>
                          <a:effectLst/>
                          <a:latin typeface="+mn-lt"/>
                          <a:ea typeface="+mn-ea"/>
                          <a:cs typeface="+mn-cs"/>
                        </a:rPr>
                        <a:t>(5</a:t>
                      </a:r>
                      <a:r>
                        <a:rPr lang="zh-TW" altLang="zh-TW" sz="1800" kern="1200" dirty="0" smtClean="0">
                          <a:solidFill>
                            <a:schemeClr val="tx1"/>
                          </a:solidFill>
                          <a:effectLst/>
                          <a:latin typeface="+mn-lt"/>
                          <a:ea typeface="+mn-ea"/>
                          <a:cs typeface="+mn-cs"/>
                        </a:rPr>
                        <a:t>分</a:t>
                      </a:r>
                      <a:r>
                        <a:rPr lang="en-US" altLang="zh-TW" sz="1800" kern="1200" dirty="0" smtClean="0">
                          <a:solidFill>
                            <a:schemeClr val="tx1"/>
                          </a:solidFill>
                          <a:effectLst/>
                          <a:latin typeface="+mn-lt"/>
                          <a:ea typeface="+mn-ea"/>
                          <a:cs typeface="+mn-cs"/>
                        </a:rPr>
                        <a:t>)</a:t>
                      </a:r>
                      <a:r>
                        <a:rPr lang="zh-TW" altLang="zh-TW" sz="1800" kern="100" dirty="0" smtClean="0">
                          <a:effectLst/>
                          <a:ea typeface="+mn-ea"/>
                          <a:cs typeface="Times New Roman"/>
                        </a:rPr>
                        <a:t>期限內追蹤輔導並有具體改善結果</a:t>
                      </a:r>
                      <a:r>
                        <a:rPr lang="en-US" altLang="zh-TW" sz="1800" kern="100" dirty="0" smtClean="0">
                          <a:effectLst/>
                          <a:ea typeface="+mn-ea"/>
                          <a:cs typeface="Times New Roman"/>
                        </a:rPr>
                        <a:t>(10</a:t>
                      </a:r>
                      <a:r>
                        <a:rPr lang="zh-TW" altLang="en-US" sz="1800" kern="100" dirty="0" smtClean="0">
                          <a:effectLst/>
                          <a:ea typeface="+mn-ea"/>
                          <a:cs typeface="Times New Roman"/>
                        </a:rPr>
                        <a:t>分</a:t>
                      </a:r>
                      <a:r>
                        <a:rPr lang="en-US" altLang="zh-TW" sz="1800" kern="100" dirty="0" smtClean="0">
                          <a:effectLst/>
                          <a:ea typeface="+mn-ea"/>
                          <a:cs typeface="Times New Roman"/>
                        </a:rPr>
                        <a:t>)</a:t>
                      </a:r>
                      <a:endParaRPr lang="zh-TW" sz="1800" kern="100" dirty="0">
                        <a:effectLst/>
                        <a:latin typeface="標楷體" panose="03000509000000000000" pitchFamily="65" charset="-120"/>
                        <a:ea typeface="標楷體" panose="03000509000000000000" pitchFamily="65" charset="-120"/>
                      </a:endParaRPr>
                    </a:p>
                  </a:txBody>
                  <a:tcPr marL="47567" marR="47567" marT="0" marB="0"/>
                </a:tc>
                <a:tc>
                  <a:txBody>
                    <a:bodyPr/>
                    <a:lstStyle/>
                    <a:p>
                      <a:pPr marL="268288" marR="0" indent="-268288" algn="ctr" defTabSz="914400" rtl="0" eaLnBrk="1" fontAlgn="auto" latinLnBrk="0" hangingPunct="1">
                        <a:lnSpc>
                          <a:spcPts val="2000"/>
                        </a:lnSpc>
                        <a:spcBef>
                          <a:spcPts val="0"/>
                        </a:spcBef>
                        <a:spcAft>
                          <a:spcPts val="0"/>
                        </a:spcAft>
                        <a:buClrTx/>
                        <a:buSzTx/>
                        <a:buFontTx/>
                        <a:buNone/>
                        <a:tabLst/>
                        <a:defRPr/>
                      </a:pPr>
                      <a:r>
                        <a:rPr lang="en-US" altLang="zh-TW" sz="1800" b="1" u="sng" kern="1200" dirty="0" smtClean="0">
                          <a:solidFill>
                            <a:srgbClr val="FF0000"/>
                          </a:solidFill>
                          <a:effectLst/>
                          <a:latin typeface="標楷體" panose="03000509000000000000" pitchFamily="65" charset="-120"/>
                          <a:ea typeface="標楷體" panose="03000509000000000000" pitchFamily="65" charset="-120"/>
                          <a:cs typeface="+mn-cs"/>
                        </a:rPr>
                        <a:t>(</a:t>
                      </a:r>
                      <a:r>
                        <a:rPr lang="zh-TW" altLang="en-US" sz="1800" b="1" u="sng" kern="1200" dirty="0" smtClean="0">
                          <a:solidFill>
                            <a:srgbClr val="FF0000"/>
                          </a:solidFill>
                          <a:effectLst/>
                          <a:latin typeface="標楷體" panose="03000509000000000000" pitchFamily="65" charset="-120"/>
                          <a:ea typeface="標楷體" panose="03000509000000000000" pitchFamily="65" charset="-120"/>
                          <a:cs typeface="+mn-cs"/>
                        </a:rPr>
                        <a:t>新北市</a:t>
                      </a:r>
                      <a:r>
                        <a:rPr lang="en-US" altLang="zh-TW" sz="1800" b="1" u="sng" kern="1200" dirty="0" smtClean="0">
                          <a:solidFill>
                            <a:srgbClr val="FF0000"/>
                          </a:solidFill>
                          <a:effectLst/>
                          <a:latin typeface="標楷體" panose="03000509000000000000" pitchFamily="65" charset="-120"/>
                          <a:ea typeface="標楷體" panose="03000509000000000000" pitchFamily="65" charset="-120"/>
                          <a:cs typeface="+mn-cs"/>
                        </a:rPr>
                        <a:t>)</a:t>
                      </a:r>
                    </a:p>
                    <a:p>
                      <a:pPr marL="268288" marR="0" indent="-268288" algn="l" defTabSz="914400" rtl="0" eaLnBrk="1" fontAlgn="auto" latinLnBrk="0" hangingPunct="1">
                        <a:lnSpc>
                          <a:spcPts val="2000"/>
                        </a:lnSpc>
                        <a:spcBef>
                          <a:spcPts val="0"/>
                        </a:spcBef>
                        <a:spcAft>
                          <a:spcPts val="0"/>
                        </a:spcAft>
                        <a:buClrTx/>
                        <a:buSzTx/>
                        <a:buFontTx/>
                        <a:buNone/>
                        <a:tabLst/>
                        <a:defRPr/>
                      </a:pPr>
                      <a:r>
                        <a:rPr lang="zh-TW" altLang="en-US" sz="1800" b="1" u="none" kern="100" dirty="0" smtClean="0">
                          <a:effectLst/>
                          <a:ea typeface="+mn-ea"/>
                          <a:cs typeface="Times New Roman"/>
                        </a:rPr>
                        <a:t>  </a:t>
                      </a:r>
                      <a:r>
                        <a:rPr lang="zh-TW" altLang="zh-TW" sz="1800" b="1" u="sng" kern="100" dirty="0" smtClean="0">
                          <a:effectLst/>
                          <a:ea typeface="+mn-ea"/>
                          <a:cs typeface="Times New Roman"/>
                        </a:rPr>
                        <a:t>本項考評指標建議刪除，</a:t>
                      </a:r>
                      <a:r>
                        <a:rPr lang="zh-TW" altLang="zh-TW" sz="1800" kern="100" dirty="0" smtClean="0">
                          <a:effectLst/>
                          <a:ea typeface="+mn-ea"/>
                          <a:cs typeface="Times New Roman"/>
                        </a:rPr>
                        <a:t>理由：依護理人員法第</a:t>
                      </a:r>
                      <a:r>
                        <a:rPr lang="en-US" altLang="zh-TW" sz="1800" kern="100" dirty="0" smtClean="0">
                          <a:effectLst/>
                          <a:ea typeface="+mn-ea"/>
                          <a:cs typeface="Times New Roman"/>
                        </a:rPr>
                        <a:t>23-1</a:t>
                      </a:r>
                      <a:r>
                        <a:rPr lang="zh-TW" altLang="zh-TW" sz="1800" kern="100" dirty="0" smtClean="0">
                          <a:effectLst/>
                          <a:ea typeface="+mn-ea"/>
                          <a:cs typeface="Times New Roman"/>
                        </a:rPr>
                        <a:t>及</a:t>
                      </a:r>
                      <a:r>
                        <a:rPr lang="en-US" altLang="zh-TW" sz="1800" kern="100" dirty="0" smtClean="0">
                          <a:effectLst/>
                          <a:ea typeface="+mn-ea"/>
                          <a:cs typeface="Times New Roman"/>
                        </a:rPr>
                        <a:t>23-2</a:t>
                      </a:r>
                      <a:r>
                        <a:rPr lang="zh-TW" altLang="zh-TW" sz="1800" kern="100" dirty="0" smtClean="0">
                          <a:effectLst/>
                          <a:ea typeface="+mn-ea"/>
                          <a:cs typeface="Times New Roman"/>
                        </a:rPr>
                        <a:t>條規定，中央主管機關應辦理護理機構評鑑，且護理機構評鑑之基準，包括對象、項目、評等、方式等，由中央主管機關訂之。考量評鑑指標之訂定、評核內容、委員共識基準、實地訪視、評定標準等皆由大部與評鑑委員訂定共識，且評鑑後之改善應屬評鑑作業之一部分，爰針對評鑑結果缺失及意見之改善輔導，建請由大部主責辦理，以確保評鑑標準與輔導標準之一致性，避免機構困擾。</a:t>
                      </a:r>
                      <a:endParaRPr lang="zh-TW" sz="1800" b="1" kern="100" dirty="0">
                        <a:solidFill>
                          <a:srgbClr val="FF0000"/>
                        </a:solidFill>
                        <a:effectLst/>
                        <a:latin typeface="標楷體" panose="03000509000000000000" pitchFamily="65" charset="-120"/>
                        <a:ea typeface="標楷體" panose="03000509000000000000" pitchFamily="65" charset="-120"/>
                      </a:endParaRPr>
                    </a:p>
                  </a:txBody>
                  <a:tcPr marL="47567" marR="47567" marT="0" marB="0"/>
                </a:tc>
                <a:tc>
                  <a:txBody>
                    <a:bodyPr/>
                    <a:lstStyle/>
                    <a:p>
                      <a:pPr>
                        <a:spcAft>
                          <a:spcPts val="0"/>
                        </a:spcAft>
                      </a:pPr>
                      <a:r>
                        <a:rPr lang="zh-TW" altLang="zh-TW" sz="1800" kern="100" dirty="0" smtClean="0">
                          <a:effectLst/>
                          <a:latin typeface="Calibri"/>
                          <a:ea typeface="+mn-ea"/>
                          <a:cs typeface="Times New Roman"/>
                        </a:rPr>
                        <a:t>（</a:t>
                      </a:r>
                      <a:r>
                        <a:rPr lang="en-US" altLang="zh-TW" sz="1800" kern="100" dirty="0" smtClean="0">
                          <a:effectLst/>
                          <a:latin typeface="Calibri"/>
                          <a:ea typeface="+mn-ea"/>
                          <a:cs typeface="Times New Roman"/>
                        </a:rPr>
                        <a:t>1</a:t>
                      </a:r>
                      <a:r>
                        <a:rPr lang="zh-TW" altLang="zh-TW" sz="1800" kern="100" dirty="0" smtClean="0">
                          <a:effectLst/>
                          <a:latin typeface="Calibri"/>
                          <a:ea typeface="+mn-ea"/>
                          <a:cs typeface="Times New Roman"/>
                        </a:rPr>
                        <a:t>科）</a:t>
                      </a:r>
                      <a:endParaRPr lang="zh-TW" altLang="zh-TW" sz="1600" kern="100" dirty="0" smtClean="0">
                        <a:effectLst/>
                        <a:latin typeface="Calibri"/>
                        <a:ea typeface="新細明體"/>
                        <a:cs typeface="Times New Roman"/>
                      </a:endParaRPr>
                    </a:p>
                    <a:p>
                      <a:r>
                        <a:rPr lang="zh-TW" altLang="zh-TW" sz="1800" kern="100" dirty="0" smtClean="0">
                          <a:solidFill>
                            <a:srgbClr val="000000"/>
                          </a:solidFill>
                          <a:effectLst/>
                          <a:ea typeface="+mn-ea"/>
                          <a:cs typeface="Times New Roman"/>
                        </a:rPr>
                        <a:t>本部訂定「配合本部一般護理之家評鑑結果，針對安全風險註記等級或需改善的缺失，於本部規定期限內追蹤輔導並有具體改善結果」評分項目，旨為提升機構照護品質及維護住民安全，且</a:t>
                      </a:r>
                      <a:r>
                        <a:rPr lang="zh-TW" altLang="en-US" sz="1800" kern="100" dirty="0" smtClean="0">
                          <a:solidFill>
                            <a:srgbClr val="FF0000"/>
                          </a:solidFill>
                          <a:effectLst/>
                          <a:ea typeface="+mn-ea"/>
                          <a:cs typeface="Times New Roman"/>
                        </a:rPr>
                        <a:t>依護理人員法第</a:t>
                      </a:r>
                      <a:r>
                        <a:rPr lang="en-US" altLang="zh-TW" sz="1800" kern="100" dirty="0" smtClean="0">
                          <a:solidFill>
                            <a:srgbClr val="FF0000"/>
                          </a:solidFill>
                          <a:effectLst/>
                          <a:ea typeface="+mn-ea"/>
                          <a:cs typeface="Times New Roman"/>
                        </a:rPr>
                        <a:t>23</a:t>
                      </a:r>
                      <a:r>
                        <a:rPr lang="zh-TW" altLang="en-US" sz="1800" kern="100" dirty="0" smtClean="0">
                          <a:solidFill>
                            <a:srgbClr val="FF0000"/>
                          </a:solidFill>
                          <a:effectLst/>
                          <a:ea typeface="+mn-ea"/>
                          <a:cs typeface="Times New Roman"/>
                        </a:rPr>
                        <a:t>條之</a:t>
                      </a:r>
                      <a:r>
                        <a:rPr lang="en-US" altLang="zh-TW" sz="1800" kern="100" dirty="0" smtClean="0">
                          <a:solidFill>
                            <a:srgbClr val="FF0000"/>
                          </a:solidFill>
                          <a:effectLst/>
                          <a:ea typeface="+mn-ea"/>
                          <a:cs typeface="Times New Roman"/>
                        </a:rPr>
                        <a:t>2</a:t>
                      </a:r>
                      <a:r>
                        <a:rPr lang="zh-TW" altLang="en-US" sz="1800" kern="100" dirty="0" smtClean="0">
                          <a:solidFill>
                            <a:srgbClr val="FF0000"/>
                          </a:solidFill>
                          <a:effectLst/>
                          <a:ea typeface="+mn-ea"/>
                          <a:cs typeface="Times New Roman"/>
                        </a:rPr>
                        <a:t>及第</a:t>
                      </a:r>
                      <a:r>
                        <a:rPr lang="en-US" altLang="zh-TW" sz="1800" kern="100" dirty="0" smtClean="0">
                          <a:solidFill>
                            <a:srgbClr val="FF0000"/>
                          </a:solidFill>
                          <a:effectLst/>
                          <a:ea typeface="+mn-ea"/>
                          <a:cs typeface="Times New Roman"/>
                        </a:rPr>
                        <a:t>31</a:t>
                      </a:r>
                      <a:r>
                        <a:rPr lang="zh-TW" altLang="en-US" sz="1800" kern="100" dirty="0" smtClean="0">
                          <a:solidFill>
                            <a:srgbClr val="FF0000"/>
                          </a:solidFill>
                          <a:effectLst/>
                          <a:ea typeface="+mn-ea"/>
                          <a:cs typeface="Times New Roman"/>
                        </a:rPr>
                        <a:t>條之</a:t>
                      </a:r>
                      <a:r>
                        <a:rPr lang="en-US" altLang="zh-TW" sz="1800" kern="100" dirty="0" smtClean="0">
                          <a:solidFill>
                            <a:srgbClr val="FF0000"/>
                          </a:solidFill>
                          <a:effectLst/>
                          <a:ea typeface="+mn-ea"/>
                          <a:cs typeface="Times New Roman"/>
                        </a:rPr>
                        <a:t>2</a:t>
                      </a:r>
                      <a:r>
                        <a:rPr lang="zh-TW" altLang="en-US" sz="1800" kern="100" dirty="0" smtClean="0">
                          <a:solidFill>
                            <a:srgbClr val="FF0000"/>
                          </a:solidFill>
                          <a:effectLst/>
                          <a:ea typeface="+mn-ea"/>
                          <a:cs typeface="Times New Roman"/>
                        </a:rPr>
                        <a:t>規定地方主管機關</a:t>
                      </a:r>
                      <a:r>
                        <a:rPr lang="zh-TW" altLang="zh-TW" sz="1800" kern="100" dirty="0" smtClean="0">
                          <a:solidFill>
                            <a:srgbClr val="000000"/>
                          </a:solidFill>
                          <a:effectLst/>
                          <a:ea typeface="+mn-ea"/>
                          <a:cs typeface="Times New Roman"/>
                        </a:rPr>
                        <a:t>對轄內護理機構亦肩負督</a:t>
                      </a:r>
                      <a:r>
                        <a:rPr lang="zh-TW" altLang="en-US" sz="1800" kern="100" dirty="0" smtClean="0">
                          <a:solidFill>
                            <a:srgbClr val="FF0000"/>
                          </a:solidFill>
                          <a:effectLst/>
                          <a:ea typeface="+mn-ea"/>
                          <a:cs typeface="Times New Roman"/>
                        </a:rPr>
                        <a:t>導管理</a:t>
                      </a:r>
                      <a:r>
                        <a:rPr lang="zh-TW" altLang="zh-TW" sz="1800" kern="100" dirty="0" smtClean="0">
                          <a:solidFill>
                            <a:srgbClr val="000000"/>
                          </a:solidFill>
                          <a:effectLst/>
                          <a:ea typeface="+mn-ea"/>
                          <a:cs typeface="Times New Roman"/>
                        </a:rPr>
                        <a:t>之責，爰</a:t>
                      </a:r>
                      <a:r>
                        <a:rPr lang="zh-TW" altLang="zh-TW" sz="1800" u="sng" kern="100" dirty="0" smtClean="0">
                          <a:solidFill>
                            <a:srgbClr val="FF0000"/>
                          </a:solidFill>
                          <a:effectLst/>
                          <a:ea typeface="+mn-ea"/>
                          <a:cs typeface="Times New Roman"/>
                        </a:rPr>
                        <a:t>維持原定評分內容</a:t>
                      </a:r>
                      <a:r>
                        <a:rPr lang="zh-TW" altLang="zh-TW" sz="1800" kern="100" dirty="0" smtClean="0">
                          <a:solidFill>
                            <a:srgbClr val="000000"/>
                          </a:solidFill>
                          <a:effectLst/>
                          <a:ea typeface="+mn-ea"/>
                          <a:cs typeface="Times New Roman"/>
                        </a:rPr>
                        <a:t>。</a:t>
                      </a:r>
                      <a:endParaRPr lang="zh-TW" altLang="zh-TW" sz="1800" kern="1200" dirty="0">
                        <a:solidFill>
                          <a:schemeClr val="tx1"/>
                        </a:solidFill>
                        <a:effectLst/>
                        <a:latin typeface="標楷體" panose="03000509000000000000" pitchFamily="65" charset="-120"/>
                        <a:ea typeface="標楷體" panose="03000509000000000000" pitchFamily="65" charset="-120"/>
                        <a:cs typeface="+mn-cs"/>
                      </a:endParaRPr>
                    </a:p>
                  </a:txBody>
                  <a:tcPr marL="47567" marR="47567" marT="0" marB="0"/>
                </a:tc>
              </a:tr>
            </a:tbl>
          </a:graphicData>
        </a:graphic>
      </p:graphicFrame>
      <p:sp>
        <p:nvSpPr>
          <p:cNvPr id="2" name="矩形 1"/>
          <p:cNvSpPr/>
          <p:nvPr/>
        </p:nvSpPr>
        <p:spPr>
          <a:xfrm>
            <a:off x="3491880" y="485467"/>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endParaRPr lang="en-US" altLang="zh-TW" sz="2800" b="1" dirty="0">
              <a:latin typeface="標楷體" pitchFamily="65" charset="-120"/>
              <a:ea typeface="標楷體" pitchFamily="65" charset="-12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10</a:t>
            </a:fld>
            <a:endParaRPr lang="en-US" altLang="zh-TW" dirty="0">
              <a:solidFill>
                <a:prstClr val="black"/>
              </a:solidFill>
            </a:endParaRPr>
          </a:p>
        </p:txBody>
      </p:sp>
    </p:spTree>
    <p:extLst>
      <p:ext uri="{BB962C8B-B14F-4D97-AF65-F5344CB8AC3E}">
        <p14:creationId xmlns:p14="http://schemas.microsoft.com/office/powerpoint/2010/main" val="2574851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字版面配置區 2"/>
          <p:cNvSpPr>
            <a:spLocks noGrp="1"/>
          </p:cNvSpPr>
          <p:nvPr>
            <p:ph type="body" idx="1"/>
          </p:nvPr>
        </p:nvSpPr>
        <p:spPr>
          <a:xfrm>
            <a:off x="2771800" y="2636912"/>
            <a:ext cx="3384376" cy="1914599"/>
          </a:xfrm>
        </p:spPr>
        <p:txBody>
          <a:bodyPr/>
          <a:lstStyle/>
          <a:p>
            <a:pPr algn="ctr" eaLnBrk="1" hangingPunct="1"/>
            <a:r>
              <a:rPr lang="zh-TW" altLang="en-US" sz="4400" dirty="0" smtClean="0">
                <a:solidFill>
                  <a:srgbClr val="0000CC"/>
                </a:solidFill>
                <a:latin typeface="標楷體" pitchFamily="65" charset="-120"/>
              </a:rPr>
              <a:t>簡報結束</a:t>
            </a:r>
            <a:endParaRPr lang="en-US" altLang="zh-TW" sz="4400" dirty="0" smtClean="0">
              <a:solidFill>
                <a:srgbClr val="0000CC"/>
              </a:solidFill>
              <a:latin typeface="標楷體" pitchFamily="65" charset="-120"/>
            </a:endParaRPr>
          </a:p>
          <a:p>
            <a:pPr algn="ctr" eaLnBrk="1" hangingPunct="1"/>
            <a:r>
              <a:rPr lang="zh-TW" altLang="en-US" sz="4400" dirty="0" smtClean="0">
                <a:solidFill>
                  <a:srgbClr val="0000CC"/>
                </a:solidFill>
                <a:latin typeface="標楷體" pitchFamily="65" charset="-120"/>
              </a:rPr>
              <a:t>謝謝聆聽</a:t>
            </a:r>
          </a:p>
        </p:txBody>
      </p:sp>
      <p:sp>
        <p:nvSpPr>
          <p:cNvPr id="2" name="投影片編號版面配置區 1"/>
          <p:cNvSpPr>
            <a:spLocks noGrp="1"/>
          </p:cNvSpPr>
          <p:nvPr>
            <p:ph type="sldNum" sz="quarter" idx="12"/>
          </p:nvPr>
        </p:nvSpPr>
        <p:spPr/>
        <p:txBody>
          <a:bodyPr/>
          <a:lstStyle/>
          <a:p>
            <a:pPr>
              <a:defRPr/>
            </a:pPr>
            <a:fld id="{D08E80EB-455E-4535-9E1F-E696901476B3}" type="slidenum">
              <a:rPr lang="zh-TW" altLang="en-US" smtClean="0"/>
              <a:pPr>
                <a:defRPr/>
              </a:pPr>
              <a:t>11</a:t>
            </a:fld>
            <a:endParaRPr lang="zh-TW" altLang="en-US"/>
          </a:p>
        </p:txBody>
      </p:sp>
    </p:spTree>
    <p:extLst>
      <p:ext uri="{BB962C8B-B14F-4D97-AF65-F5344CB8AC3E}">
        <p14:creationId xmlns:p14="http://schemas.microsoft.com/office/powerpoint/2010/main" val="2450927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標楷體" panose="03000509000000000000" pitchFamily="65" charset="-120"/>
                <a:ea typeface="標楷體" panose="03000509000000000000" pitchFamily="65" charset="-120"/>
              </a:rPr>
              <a:t>大綱</a:t>
            </a: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z="1600" smtClean="0">
                <a:solidFill>
                  <a:prstClr val="black"/>
                </a:solidFill>
                <a:latin typeface="Calibri" panose="020F0502020204030204" pitchFamily="34" charset="0"/>
              </a:rPr>
              <a:pPr>
                <a:defRPr/>
              </a:pPr>
              <a:t>2</a:t>
            </a:fld>
            <a:endParaRPr lang="en-US" altLang="zh-TW" sz="1600" dirty="0">
              <a:solidFill>
                <a:prstClr val="black"/>
              </a:solidFill>
              <a:latin typeface="Calibri" panose="020F0502020204030204" pitchFamily="34" charset="0"/>
            </a:endParaRPr>
          </a:p>
        </p:txBody>
      </p:sp>
      <p:sp>
        <p:nvSpPr>
          <p:cNvPr id="6" name="內容版面配置區 2"/>
          <p:cNvSpPr txBox="1">
            <a:spLocks/>
          </p:cNvSpPr>
          <p:nvPr/>
        </p:nvSpPr>
        <p:spPr bwMode="auto">
          <a:xfrm>
            <a:off x="611560" y="2276872"/>
            <a:ext cx="8280920" cy="35283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kumimoji="0" lang="zh-TW" altLang="en-US" sz="3600" dirty="0">
                <a:solidFill>
                  <a:srgbClr val="0000FF"/>
                </a:solidFill>
                <a:latin typeface="微軟正黑體" panose="020B0604030504040204" pitchFamily="34" charset="-120"/>
                <a:ea typeface="微軟正黑體" panose="020B0604030504040204" pitchFamily="34" charset="-120"/>
              </a:rPr>
              <a:t>一、</a:t>
            </a:r>
            <a:r>
              <a:rPr kumimoji="0" lang="zh-TW" altLang="en-US" sz="3600" dirty="0">
                <a:solidFill>
                  <a:srgbClr val="0000FF"/>
                </a:solidFill>
                <a:latin typeface="+mn-ea"/>
              </a:rPr>
              <a:t>指標修正說明</a:t>
            </a:r>
          </a:p>
          <a:p>
            <a:pPr marL="0" indent="0">
              <a:buNone/>
            </a:pPr>
            <a:r>
              <a:rPr kumimoji="0" lang="zh-TW" altLang="en-US" sz="3600" dirty="0">
                <a:solidFill>
                  <a:srgbClr val="0000FF"/>
                </a:solidFill>
                <a:latin typeface="+mn-ea"/>
              </a:rPr>
              <a:t>二</a:t>
            </a:r>
            <a:r>
              <a:rPr kumimoji="0" lang="zh-TW" altLang="en-US" sz="3600" dirty="0" smtClean="0">
                <a:solidFill>
                  <a:srgbClr val="0000FF"/>
                </a:solidFill>
                <a:latin typeface="+mn-ea"/>
              </a:rPr>
              <a:t>、</a:t>
            </a:r>
            <a:r>
              <a:rPr kumimoji="0" lang="en-US" altLang="zh-TW" sz="3600" dirty="0" smtClean="0">
                <a:solidFill>
                  <a:srgbClr val="0000FF"/>
                </a:solidFill>
                <a:latin typeface="+mn-ea"/>
              </a:rPr>
              <a:t>108</a:t>
            </a:r>
            <a:r>
              <a:rPr kumimoji="0" lang="zh-TW" altLang="en-US" sz="3600" dirty="0" smtClean="0">
                <a:solidFill>
                  <a:srgbClr val="0000FF"/>
                </a:solidFill>
                <a:latin typeface="+mn-ea"/>
              </a:rPr>
              <a:t>年</a:t>
            </a:r>
            <a:r>
              <a:rPr kumimoji="0" lang="zh-TW" altLang="en-US" sz="3600" dirty="0">
                <a:solidFill>
                  <a:srgbClr val="0000FF"/>
                </a:solidFill>
                <a:latin typeface="+mn-ea"/>
              </a:rPr>
              <a:t>照護業務考評項目</a:t>
            </a:r>
          </a:p>
          <a:p>
            <a:pPr marL="0" indent="0">
              <a:buNone/>
            </a:pPr>
            <a:r>
              <a:rPr kumimoji="0" lang="zh-TW" altLang="en-US" dirty="0">
                <a:solidFill>
                  <a:srgbClr val="0000FF"/>
                </a:solidFill>
                <a:latin typeface="+mn-ea"/>
              </a:rPr>
              <a:t>三</a:t>
            </a:r>
            <a:r>
              <a:rPr kumimoji="0" lang="zh-TW" altLang="en-US" dirty="0" smtClean="0">
                <a:solidFill>
                  <a:srgbClr val="0000FF"/>
                </a:solidFill>
                <a:latin typeface="+mn-ea"/>
              </a:rPr>
              <a:t>、地方衛生局提案</a:t>
            </a:r>
            <a:endParaRPr kumimoji="0" lang="en-US" altLang="zh-TW" dirty="0">
              <a:solidFill>
                <a:srgbClr val="0000FF"/>
              </a:solidFill>
              <a:latin typeface="+mn-ea"/>
            </a:endParaRPr>
          </a:p>
          <a:p>
            <a:pPr marL="0" indent="0">
              <a:buNone/>
            </a:pPr>
            <a:endParaRPr kumimoji="0" lang="zh-TW" altLang="en-US" b="1" dirty="0" smtClean="0">
              <a:solidFill>
                <a:srgbClr val="0000FF"/>
              </a:solidFill>
              <a:latin typeface="微軟正黑體" panose="020B0604030504040204" pitchFamily="34" charset="-120"/>
              <a:ea typeface="微軟正黑體" panose="020B0604030504040204" pitchFamily="34" charset="-120"/>
            </a:endParaRPr>
          </a:p>
          <a:p>
            <a:endParaRPr kumimoji="0" lang="zh-TW" altLang="en-US" b="1" dirty="0" smtClean="0">
              <a:solidFill>
                <a:srgbClr val="0000FF"/>
              </a:solidFill>
              <a:latin typeface="微軟正黑體" panose="020B0604030504040204" pitchFamily="34" charset="-120"/>
              <a:ea typeface="微軟正黑體" panose="020B0604030504040204" pitchFamily="34" charset="-120"/>
            </a:endParaRPr>
          </a:p>
          <a:p>
            <a:endParaRPr kumimoji="0" lang="zh-TW" altLang="en-US" b="1" dirty="0" smtClean="0">
              <a:solidFill>
                <a:srgbClr val="0000FF"/>
              </a:solidFill>
              <a:latin typeface="微軟正黑體" panose="020B0604030504040204" pitchFamily="34" charset="-120"/>
              <a:ea typeface="微軟正黑體" panose="020B0604030504040204" pitchFamily="34" charset="-120"/>
            </a:endParaRPr>
          </a:p>
          <a:p>
            <a:endParaRPr kumimoji="0" lang="zh-TW" altLang="en-US" b="1" dirty="0" smtClean="0">
              <a:solidFill>
                <a:srgbClr val="0000FF"/>
              </a:solidFill>
              <a:latin typeface="微軟正黑體" panose="020B0604030504040204" pitchFamily="34" charset="-120"/>
              <a:ea typeface="微軟正黑體" panose="020B0604030504040204" pitchFamily="34" charset="-120"/>
            </a:endParaRPr>
          </a:p>
          <a:p>
            <a:endParaRPr kumimoji="0" lang="zh-TW" altLang="en-US" dirty="0">
              <a:solidFill>
                <a:srgbClr val="0000FF"/>
              </a:solidFill>
            </a:endParaRPr>
          </a:p>
        </p:txBody>
      </p:sp>
    </p:spTree>
    <p:extLst>
      <p:ext uri="{BB962C8B-B14F-4D97-AF65-F5344CB8AC3E}">
        <p14:creationId xmlns:p14="http://schemas.microsoft.com/office/powerpoint/2010/main" val="942981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dirty="0">
                <a:latin typeface="標楷體" panose="03000509000000000000" pitchFamily="65" charset="-120"/>
                <a:ea typeface="標楷體" panose="03000509000000000000" pitchFamily="65" charset="-120"/>
              </a:rPr>
              <a:t>一、指標修正說明</a:t>
            </a:r>
          </a:p>
        </p:txBody>
      </p:sp>
      <p:sp>
        <p:nvSpPr>
          <p:cNvPr id="3" name="內容版面配置區 2"/>
          <p:cNvSpPr>
            <a:spLocks noGrp="1"/>
          </p:cNvSpPr>
          <p:nvPr>
            <p:ph idx="1"/>
          </p:nvPr>
        </p:nvSpPr>
        <p:spPr>
          <a:xfrm>
            <a:off x="683568" y="1556792"/>
            <a:ext cx="8424936" cy="5257800"/>
          </a:xfrm>
        </p:spPr>
        <p:txBody>
          <a:bodyPr>
            <a:noAutofit/>
          </a:bodyPr>
          <a:lstStyle/>
          <a:p>
            <a:pPr>
              <a:lnSpc>
                <a:spcPct val="110000"/>
              </a:lnSpc>
              <a:spcBef>
                <a:spcPts val="300"/>
              </a:spcBef>
              <a:spcAft>
                <a:spcPts val="0"/>
              </a:spcAft>
              <a:buFont typeface="Wingdings" panose="05000000000000000000" pitchFamily="2" charset="2"/>
              <a:buChar char="n"/>
            </a:pPr>
            <a:r>
              <a:rPr lang="zh-TW" altLang="en-US" sz="1800" dirty="0">
                <a:latin typeface="標楷體" panose="03000509000000000000" pitchFamily="65" charset="-120"/>
                <a:ea typeface="標楷體" panose="03000509000000000000" pitchFamily="65" charset="-120"/>
                <a:cs typeface="Times New Roman" panose="02020603050405020304" pitchFamily="18" charset="0"/>
              </a:rPr>
              <a:t>修正重點</a:t>
            </a:r>
          </a:p>
          <a:p>
            <a:pPr marL="268288" lvl="1" indent="-268288">
              <a:lnSpc>
                <a:spcPct val="110000"/>
              </a:lnSpc>
              <a:spcBef>
                <a:spcPts val="300"/>
              </a:spcBef>
              <a:spcAft>
                <a:spcPts val="0"/>
              </a:spcAft>
              <a:tabLst>
                <a:tab pos="625475" algn="l"/>
              </a:tabLst>
            </a:pPr>
            <a:r>
              <a:rPr lang="en-US" altLang="zh-TW" sz="1800" dirty="0" smtClean="0">
                <a:latin typeface="標楷體" panose="03000509000000000000" pitchFamily="65" charset="-120"/>
                <a:ea typeface="標楷體" panose="03000509000000000000" pitchFamily="65" charset="-120"/>
                <a:cs typeface="Times New Roman" panose="02020603050405020304" pitchFamily="18" charset="0"/>
              </a:rPr>
              <a:t>10</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8</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年</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照護指標</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考評項目由</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原</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8</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項</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含</a:t>
            </a:r>
            <a:r>
              <a:rPr lang="zh-TW" altLang="en-US" sz="1800" dirty="0" smtClean="0">
                <a:solidFill>
                  <a:srgbClr val="FF0000"/>
                </a:solidFill>
                <a:latin typeface="標楷體" panose="03000509000000000000" pitchFamily="65" charset="-120"/>
                <a:ea typeface="標楷體" panose="03000509000000000000" pitchFamily="65" charset="-120"/>
              </a:rPr>
              <a:t>長照十年計畫</a:t>
            </a:r>
            <a:r>
              <a:rPr lang="en-US" altLang="zh-TW" sz="1800" dirty="0" smtClean="0">
                <a:solidFill>
                  <a:srgbClr val="FF0000"/>
                </a:solidFill>
                <a:latin typeface="標楷體" panose="03000509000000000000" pitchFamily="65" charset="-120"/>
                <a:ea typeface="標楷體" panose="03000509000000000000" pitchFamily="65" charset="-120"/>
              </a:rPr>
              <a:t>2.0</a:t>
            </a:r>
            <a:r>
              <a:rPr lang="zh-TW" altLang="en-US" sz="1800" dirty="0">
                <a:solidFill>
                  <a:srgbClr val="FF0000"/>
                </a:solidFill>
                <a:latin typeface="標楷體" panose="03000509000000000000" pitchFamily="65" charset="-120"/>
                <a:ea typeface="標楷體" panose="03000509000000000000" pitchFamily="65" charset="-120"/>
              </a:rPr>
              <a:t>及護</a:t>
            </a:r>
            <a:r>
              <a:rPr lang="zh-TW" altLang="en-US" sz="1800" dirty="0" smtClean="0">
                <a:solidFill>
                  <a:srgbClr val="FF0000"/>
                </a:solidFill>
                <a:latin typeface="標楷體" panose="03000509000000000000" pitchFamily="65" charset="-120"/>
                <a:ea typeface="標楷體" panose="03000509000000000000" pitchFamily="65" charset="-120"/>
              </a:rPr>
              <a:t>產機構</a:t>
            </a:r>
            <a:r>
              <a:rPr lang="zh-TW" altLang="en-US" sz="1800" dirty="0">
                <a:solidFill>
                  <a:srgbClr val="FF0000"/>
                </a:solidFill>
                <a:latin typeface="標楷體" panose="03000509000000000000" pitchFamily="65" charset="-120"/>
                <a:ea typeface="標楷體" panose="03000509000000000000" pitchFamily="65" charset="-120"/>
              </a:rPr>
              <a:t>管理及</a:t>
            </a:r>
            <a:r>
              <a:rPr lang="zh-TW" altLang="en-US" sz="1800" dirty="0" smtClean="0">
                <a:solidFill>
                  <a:srgbClr val="FF0000"/>
                </a:solidFill>
                <a:latin typeface="標楷體" panose="03000509000000000000" pitchFamily="65" charset="-120"/>
                <a:ea typeface="標楷體" panose="03000509000000000000" pitchFamily="65" charset="-120"/>
              </a:rPr>
              <a:t>評鑑</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變更為</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3</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項</a:t>
            </a:r>
            <a:r>
              <a:rPr lang="en-US" altLang="zh-TW" sz="18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僅護產人力、機構管理及評鑑</a:t>
            </a:r>
            <a:r>
              <a:rPr lang="en-US" altLang="zh-TW" sz="18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；指標數由</a:t>
            </a:r>
            <a:r>
              <a:rPr lang="en-US" altLang="zh-TW" sz="1800" dirty="0" smtClean="0">
                <a:solidFill>
                  <a:srgbClr val="FC2312"/>
                </a:solidFill>
                <a:latin typeface="標楷體" panose="03000509000000000000" pitchFamily="65" charset="-120"/>
                <a:ea typeface="標楷體" panose="03000509000000000000" pitchFamily="65" charset="-120"/>
                <a:cs typeface="Times New Roman" panose="02020603050405020304" pitchFamily="18" charset="0"/>
              </a:rPr>
              <a:t>26</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項變更為</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14</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項，</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減少</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5</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成。</a:t>
            </a:r>
          </a:p>
          <a:p>
            <a:pPr marL="268288" lvl="1" indent="-268288">
              <a:lnSpc>
                <a:spcPct val="110000"/>
              </a:lnSpc>
              <a:spcBef>
                <a:spcPts val="300"/>
              </a:spcBef>
              <a:spcAft>
                <a:spcPts val="0"/>
              </a:spcAft>
            </a:pP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指標數</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減少</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原因及新增指標重點</a:t>
            </a:r>
            <a:endParaRPr lang="en-US" altLang="zh-TW" sz="1800" dirty="0" smtClean="0">
              <a:latin typeface="標楷體" panose="03000509000000000000" pitchFamily="65" charset="-120"/>
              <a:ea typeface="標楷體" panose="03000509000000000000" pitchFamily="65" charset="-120"/>
              <a:cs typeface="Times New Roman" panose="02020603050405020304" pitchFamily="18" charset="0"/>
            </a:endParaRPr>
          </a:p>
          <a:p>
            <a:pPr marL="450850" lvl="1" indent="-271463">
              <a:lnSpc>
                <a:spcPct val="110000"/>
              </a:lnSpc>
              <a:spcBef>
                <a:spcPts val="300"/>
              </a:spcBef>
              <a:spcAft>
                <a:spcPts val="0"/>
              </a:spcAft>
              <a:buFont typeface="+mj-lt"/>
              <a:buAutoNum type="arabicParenR"/>
              <a:tabLst>
                <a:tab pos="447675" algn="l"/>
              </a:tabLst>
            </a:pP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108</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年長</a:t>
            </a:r>
            <a:r>
              <a:rPr lang="zh-TW" altLang="en-US" sz="1800" dirty="0">
                <a:solidFill>
                  <a:srgbClr val="FF0000"/>
                </a:solidFill>
                <a:latin typeface="標楷體" panose="03000509000000000000" pitchFamily="65" charset="-120"/>
                <a:ea typeface="標楷體" panose="03000509000000000000" pitchFamily="65" charset="-120"/>
                <a:cs typeface="Times New Roman" panose="02020603050405020304" pitchFamily="18" charset="0"/>
              </a:rPr>
              <a:t>照</a:t>
            </a:r>
            <a:r>
              <a:rPr lang="en-US" altLang="zh-TW" sz="1800" dirty="0">
                <a:solidFill>
                  <a:srgbClr val="FF0000"/>
                </a:solidFill>
                <a:latin typeface="標楷體" panose="03000509000000000000" pitchFamily="65" charset="-120"/>
                <a:ea typeface="標楷體" panose="03000509000000000000" pitchFamily="65" charset="-120"/>
                <a:cs typeface="Times New Roman" panose="02020603050405020304" pitchFamily="18" charset="0"/>
              </a:rPr>
              <a:t>2.0</a:t>
            </a:r>
            <a:r>
              <a:rPr lang="zh-TW" altLang="en-US" sz="1800" dirty="0">
                <a:solidFill>
                  <a:srgbClr val="FF0000"/>
                </a:solidFill>
                <a:latin typeface="標楷體" panose="03000509000000000000" pitchFamily="65" charset="-120"/>
                <a:ea typeface="標楷體" panose="03000509000000000000" pitchFamily="65" charset="-120"/>
                <a:cs typeface="Times New Roman" panose="02020603050405020304" pitchFamily="18" charset="0"/>
              </a:rPr>
              <a:t>計畫推動</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，由長期照顧司執行獨列</a:t>
            </a:r>
            <a:r>
              <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1</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項考評類別</a:t>
            </a:r>
            <a:endParaRPr lang="en-US" altLang="zh-TW"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endParaRPr>
          </a:p>
          <a:p>
            <a:pPr marL="450850" lvl="1" indent="-271463">
              <a:lnSpc>
                <a:spcPct val="110000"/>
              </a:lnSpc>
              <a:spcBef>
                <a:spcPts val="300"/>
              </a:spcBef>
              <a:spcAft>
                <a:spcPts val="0"/>
              </a:spcAft>
              <a:buFont typeface="+mj-lt"/>
              <a:buAutoNum type="arabicParenR"/>
              <a:tabLst>
                <a:tab pos="447675" algn="l"/>
              </a:tabLst>
            </a:pP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行政院</a:t>
            </a:r>
            <a:r>
              <a:rPr lang="zh-TW" altLang="en-US" sz="1800" dirty="0">
                <a:solidFill>
                  <a:srgbClr val="FF0000"/>
                </a:solidFill>
                <a:latin typeface="標楷體" panose="03000509000000000000" pitchFamily="65" charset="-120"/>
                <a:ea typeface="標楷體" panose="03000509000000000000" pitchFamily="65" charset="-120"/>
                <a:cs typeface="Times New Roman" panose="02020603050405020304" pitchFamily="18" charset="0"/>
              </a:rPr>
              <a:t>專案列</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管之加強長照機構</a:t>
            </a:r>
            <a:r>
              <a:rPr lang="zh-TW" altLang="en-US" sz="1800" dirty="0" smtClean="0">
                <a:solidFill>
                  <a:srgbClr val="FF0000"/>
                </a:solidFill>
                <a:latin typeface="標楷體" panose="03000509000000000000" pitchFamily="65" charset="-120"/>
                <a:ea typeface="標楷體" panose="03000509000000000000" pitchFamily="65" charset="-120"/>
              </a:rPr>
              <a:t>公共安全策進作為，及新增指標</a:t>
            </a:r>
            <a:r>
              <a:rPr lang="zh-TW" altLang="en-US" sz="1800" dirty="0" smtClean="0">
                <a:latin typeface="標楷體" panose="03000509000000000000" pitchFamily="65" charset="-120"/>
                <a:ea typeface="標楷體" panose="03000509000000000000" pitchFamily="65" charset="-120"/>
              </a:rPr>
              <a:t>，重點如下</a:t>
            </a:r>
            <a:r>
              <a:rPr lang="en-US" altLang="zh-TW" sz="1800" dirty="0" smtClean="0">
                <a:latin typeface="標楷體" panose="03000509000000000000" pitchFamily="65" charset="-120"/>
                <a:ea typeface="標楷體" panose="03000509000000000000" pitchFamily="65" charset="-120"/>
              </a:rPr>
              <a:t>:</a:t>
            </a:r>
            <a:endParaRPr lang="en-US" altLang="zh-TW" sz="1800" dirty="0">
              <a:latin typeface="標楷體" panose="03000509000000000000" pitchFamily="65" charset="-120"/>
              <a:ea typeface="標楷體" panose="03000509000000000000" pitchFamily="65" charset="-120"/>
              <a:cs typeface="Times New Roman" panose="02020603050405020304" pitchFamily="18" charset="0"/>
            </a:endParaRPr>
          </a:p>
          <a:p>
            <a:pPr marL="447675" lvl="2" indent="-179388">
              <a:lnSpc>
                <a:spcPct val="110000"/>
              </a:lnSpc>
              <a:spcBef>
                <a:spcPts val="300"/>
              </a:spcBef>
              <a:spcAft>
                <a:spcPts val="0"/>
              </a:spcAft>
            </a:pPr>
            <a:r>
              <a:rPr lang="zh-TW" altLang="en-US" sz="1800" dirty="0">
                <a:cs typeface="Times New Roman"/>
              </a:rPr>
              <a:t>對轄內醫院專科護理師</a:t>
            </a:r>
            <a:r>
              <a:rPr lang="en-US" altLang="zh-TW" sz="1800" dirty="0">
                <a:cs typeface="Times New Roman"/>
              </a:rPr>
              <a:t>(</a:t>
            </a:r>
            <a:r>
              <a:rPr lang="zh-TW" altLang="en-US" sz="1800" dirty="0">
                <a:cs typeface="Times New Roman"/>
              </a:rPr>
              <a:t>下稱專師</a:t>
            </a:r>
            <a:r>
              <a:rPr lang="en-US" altLang="zh-TW" sz="1800" dirty="0">
                <a:cs typeface="Times New Roman"/>
              </a:rPr>
              <a:t>)</a:t>
            </a:r>
            <a:r>
              <a:rPr lang="zh-TW" altLang="en-US" sz="1800" dirty="0">
                <a:cs typeface="Times New Roman"/>
              </a:rPr>
              <a:t>及接受專師訓練期間之護理師執行醫療業務之監督</a:t>
            </a:r>
            <a:r>
              <a:rPr lang="zh-TW" altLang="en-US" sz="1800" dirty="0" smtClean="0">
                <a:cs typeface="Times New Roman"/>
              </a:rPr>
              <a:t>管理</a:t>
            </a:r>
            <a:endParaRPr lang="en-US" altLang="zh-TW" sz="1800" dirty="0" smtClean="0">
              <a:cs typeface="Times New Roman"/>
            </a:endParaRPr>
          </a:p>
          <a:p>
            <a:pPr marL="447675" lvl="2" indent="-179388">
              <a:lnSpc>
                <a:spcPct val="110000"/>
              </a:lnSpc>
              <a:spcBef>
                <a:spcPts val="300"/>
              </a:spcBef>
              <a:spcAft>
                <a:spcPts val="0"/>
              </a:spcAft>
            </a:pPr>
            <a:r>
              <a:rPr lang="zh-TW" altLang="en-US" sz="1800" dirty="0">
                <a:cs typeface="Times New Roman"/>
              </a:rPr>
              <a:t>督導轄內醫院於本部所訂期限完成填報本部「醫院護理服務資料之建置與分析計畫」調查</a:t>
            </a:r>
            <a:r>
              <a:rPr lang="zh-TW" altLang="en-US" sz="1800" dirty="0" smtClean="0">
                <a:cs typeface="Times New Roman"/>
              </a:rPr>
              <a:t>資料</a:t>
            </a:r>
            <a:endParaRPr lang="en-US" altLang="zh-TW" sz="1800" dirty="0" smtClean="0">
              <a:cs typeface="Times New Roman"/>
            </a:endParaRPr>
          </a:p>
          <a:p>
            <a:pPr marL="447675" lvl="2" indent="-179388">
              <a:lnSpc>
                <a:spcPct val="110000"/>
              </a:lnSpc>
              <a:spcBef>
                <a:spcPts val="300"/>
              </a:spcBef>
              <a:spcAft>
                <a:spcPts val="0"/>
              </a:spcAft>
            </a:pPr>
            <a:r>
              <a:rPr lang="zh-TW" altLang="en-US" sz="1800" kern="100" dirty="0">
                <a:latin typeface="標楷體" pitchFamily="65" charset="-120"/>
                <a:ea typeface="標楷體" pitchFamily="65" charset="-120"/>
                <a:cs typeface="Times New Roman"/>
              </a:rPr>
              <a:t>配合本部辦理「一般護理之家自動撒水設備設置」之消防安全</a:t>
            </a:r>
            <a:r>
              <a:rPr lang="zh-TW" altLang="en-US" sz="1800" kern="100" dirty="0" smtClean="0">
                <a:latin typeface="標楷體" pitchFamily="65" charset="-120"/>
                <a:ea typeface="標楷體" pitchFamily="65" charset="-120"/>
                <a:cs typeface="Times New Roman"/>
              </a:rPr>
              <a:t>補助</a:t>
            </a:r>
            <a:endParaRPr lang="en-US" altLang="zh-TW" sz="1800" kern="100" dirty="0" smtClean="0">
              <a:latin typeface="標楷體" pitchFamily="65" charset="-120"/>
              <a:ea typeface="標楷體" pitchFamily="65" charset="-120"/>
              <a:cs typeface="Times New Roman"/>
            </a:endParaRPr>
          </a:p>
          <a:p>
            <a:pPr marL="447675" lvl="2" indent="-179388">
              <a:lnSpc>
                <a:spcPct val="110000"/>
              </a:lnSpc>
              <a:spcBef>
                <a:spcPts val="300"/>
              </a:spcBef>
              <a:spcAft>
                <a:spcPts val="0"/>
              </a:spcAft>
            </a:pPr>
            <a:r>
              <a:rPr lang="zh-TW" altLang="en-US" sz="1800" kern="100" dirty="0">
                <a:latin typeface="標楷體" pitchFamily="65" charset="-120"/>
                <a:ea typeface="標楷體" pitchFamily="65" charset="-120"/>
                <a:cs typeface="Times New Roman"/>
              </a:rPr>
              <a:t>配合本部一般護理之家評鑑結果，針對安全風險註記等級或需改善的缺失，於本部規定期限內積極輔導並有具體改善</a:t>
            </a:r>
            <a:r>
              <a:rPr lang="zh-TW" altLang="en-US" sz="1800" kern="100" dirty="0" smtClean="0">
                <a:latin typeface="標楷體" pitchFamily="65" charset="-120"/>
                <a:ea typeface="標楷體" pitchFamily="65" charset="-120"/>
                <a:cs typeface="Times New Roman"/>
              </a:rPr>
              <a:t>結果</a:t>
            </a:r>
            <a:endParaRPr lang="en-US" altLang="zh-TW" sz="1800" dirty="0" smtClean="0">
              <a:cs typeface="Times New Roman"/>
            </a:endParaRPr>
          </a:p>
          <a:p>
            <a:pPr marL="447675" lvl="2" indent="-179388">
              <a:lnSpc>
                <a:spcPct val="110000"/>
              </a:lnSpc>
              <a:spcBef>
                <a:spcPts val="300"/>
              </a:spcBef>
              <a:spcAft>
                <a:spcPts val="0"/>
              </a:spcAft>
            </a:pPr>
            <a:endParaRPr lang="en-US" altLang="zh-TW" sz="1800" dirty="0" smtClean="0">
              <a:cs typeface="Times New Roman"/>
            </a:endParaRPr>
          </a:p>
          <a:p>
            <a:pPr marL="268288" lvl="2" indent="-268288">
              <a:lnSpc>
                <a:spcPct val="110000"/>
              </a:lnSpc>
              <a:spcBef>
                <a:spcPts val="300"/>
              </a:spcBef>
              <a:spcAft>
                <a:spcPts val="0"/>
              </a:spcAft>
              <a:buFont typeface="Wingdings" panose="05000000000000000000" pitchFamily="2" charset="2"/>
              <a:buChar char="n"/>
            </a:pPr>
            <a:r>
              <a:rPr lang="en-US" altLang="zh-TW" sz="1800" u="sng" dirty="0" smtClean="0">
                <a:solidFill>
                  <a:srgbClr val="FC2312"/>
                </a:solidFill>
                <a:latin typeface="標楷體" panose="03000509000000000000" pitchFamily="65" charset="-120"/>
                <a:ea typeface="標楷體" panose="03000509000000000000" pitchFamily="65" charset="-120"/>
                <a:cs typeface="Times New Roman" panose="02020603050405020304" pitchFamily="18" charset="0"/>
              </a:rPr>
              <a:t>107/10/11</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函</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地方政府</a:t>
            </a:r>
            <a:r>
              <a:rPr lang="zh-TW" altLang="en-US" sz="1800" dirty="0">
                <a:latin typeface="標楷體" panose="03000509000000000000" pitchFamily="65" charset="-120"/>
                <a:ea typeface="標楷體" panose="03000509000000000000" pitchFamily="65" charset="-120"/>
                <a:cs typeface="Times New Roman" panose="02020603050405020304" pitchFamily="18" charset="0"/>
              </a:rPr>
              <a:t>衛生局進行指標</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討論</a:t>
            </a:r>
            <a:r>
              <a:rPr lang="zh-TW" altLang="en-US" sz="1800" dirty="0" smtClean="0">
                <a:solidFill>
                  <a:srgbClr val="FF0000"/>
                </a:solidFill>
                <a:latin typeface="標楷體" panose="03000509000000000000" pitchFamily="65" charset="-120"/>
                <a:ea typeface="標楷體" panose="03000509000000000000" pitchFamily="65" charset="-120"/>
                <a:cs typeface="Times New Roman" panose="02020603050405020304" pitchFamily="18" charset="0"/>
              </a:rPr>
              <a:t>提案</a:t>
            </a:r>
            <a:r>
              <a:rPr lang="zh-TW" altLang="en-US" sz="18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en-US" sz="1800" dirty="0">
                <a:latin typeface="標楷體" panose="03000509000000000000" pitchFamily="65" charset="-120"/>
                <a:ea typeface="標楷體" panose="03000509000000000000" pitchFamily="65" charset="-120"/>
                <a:cs typeface="Times New Roman" panose="02020603050405020304" pitchFamily="18" charset="0"/>
              </a:rPr>
              <a:t>並持續溝通</a:t>
            </a:r>
            <a:endParaRPr lang="en-US" altLang="zh-TW" sz="1800" dirty="0">
              <a:latin typeface="標楷體" panose="03000509000000000000" pitchFamily="65" charset="-120"/>
              <a:ea typeface="標楷體" panose="03000509000000000000" pitchFamily="65" charset="-120"/>
              <a:cs typeface="Times New Roman" panose="02020603050405020304" pitchFamily="18" charset="0"/>
            </a:endParaRPr>
          </a:p>
          <a:p>
            <a:pPr marL="642937" lvl="2" indent="-285750">
              <a:lnSpc>
                <a:spcPct val="110000"/>
              </a:lnSpc>
              <a:spcBef>
                <a:spcPts val="300"/>
              </a:spcBef>
              <a:spcAft>
                <a:spcPts val="0"/>
              </a:spcAft>
              <a:buFont typeface="Wingdings" panose="05000000000000000000" pitchFamily="2" charset="2"/>
              <a:buChar char="n"/>
            </a:pPr>
            <a:endParaRPr lang="en-US" altLang="zh-TW" sz="1800" dirty="0">
              <a:latin typeface="標楷體" panose="03000509000000000000" pitchFamily="65" charset="-120"/>
              <a:ea typeface="標楷體" panose="03000509000000000000" pitchFamily="65" charset="-120"/>
              <a:cs typeface="Times New Roman" panose="02020603050405020304" pitchFamily="18" charset="0"/>
            </a:endParaRPr>
          </a:p>
        </p:txBody>
      </p:sp>
      <p:sp>
        <p:nvSpPr>
          <p:cNvPr id="4" name="投影片編號版面配置區 3"/>
          <p:cNvSpPr>
            <a:spLocks noGrp="1"/>
          </p:cNvSpPr>
          <p:nvPr>
            <p:ph type="sldNum" sz="quarter" idx="12"/>
          </p:nvPr>
        </p:nvSpPr>
        <p:spPr/>
        <p:txBody>
          <a:bodyPr/>
          <a:lstStyle/>
          <a:p>
            <a:pPr>
              <a:defRPr/>
            </a:pPr>
            <a:fld id="{39A2324E-18F6-4066-8489-E9E4359DD8DE}" type="slidenum">
              <a:rPr lang="en-US" altLang="zh-TW" smtClean="0">
                <a:solidFill>
                  <a:prstClr val="black">
                    <a:tint val="75000"/>
                  </a:prstClr>
                </a:solidFill>
              </a:rPr>
              <a:pPr>
                <a:defRPr/>
              </a:pPr>
              <a:t>3</a:t>
            </a:fld>
            <a:endParaRPr lang="en-US" altLang="zh-TW">
              <a:solidFill>
                <a:prstClr val="black">
                  <a:tint val="75000"/>
                </a:prstClr>
              </a:solidFill>
            </a:endParaRPr>
          </a:p>
        </p:txBody>
      </p:sp>
    </p:spTree>
    <p:extLst>
      <p:ext uri="{BB962C8B-B14F-4D97-AF65-F5344CB8AC3E}">
        <p14:creationId xmlns:p14="http://schemas.microsoft.com/office/powerpoint/2010/main" val="292952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4624"/>
            <a:ext cx="8291264" cy="792088"/>
          </a:xfrm>
        </p:spPr>
        <p:txBody>
          <a:bodyPr>
            <a:noAutofit/>
          </a:bodyPr>
          <a:lstStyle/>
          <a:p>
            <a:pPr algn="ctr"/>
            <a:r>
              <a:rPr lang="zh-TW" altLang="en-US" b="1" dirty="0" smtClean="0"/>
              <a:t>一、指標改變說明</a:t>
            </a:r>
            <a:endParaRPr lang="zh-TW" altLang="en-US" b="1" dirty="0">
              <a:solidFill>
                <a:srgbClr val="FF0000"/>
              </a:solidFill>
            </a:endParaRPr>
          </a:p>
        </p:txBody>
      </p:sp>
      <p:sp>
        <p:nvSpPr>
          <p:cNvPr id="5" name="投影片編號版面配置區 4"/>
          <p:cNvSpPr>
            <a:spLocks noGrp="1"/>
          </p:cNvSpPr>
          <p:nvPr>
            <p:ph type="sldNum" sz="quarter" idx="12"/>
          </p:nvPr>
        </p:nvSpPr>
        <p:spPr>
          <a:xfrm>
            <a:off x="8382000" y="6492240"/>
            <a:ext cx="762000" cy="365760"/>
          </a:xfrm>
        </p:spPr>
        <p:txBody>
          <a:bodyPr/>
          <a:lstStyle/>
          <a:p>
            <a:fld id="{95800096-DA42-425F-A017-F0F7D7083647}" type="slidenum">
              <a:rPr lang="zh-TW" altLang="en-US" smtClean="0">
                <a:solidFill>
                  <a:srgbClr val="000000"/>
                </a:solidFill>
              </a:rPr>
              <a:pPr/>
              <a:t>4</a:t>
            </a:fld>
            <a:endParaRPr lang="zh-TW" altLang="en-US" dirty="0">
              <a:solidFill>
                <a:srgbClr val="000000"/>
              </a:solidFill>
            </a:endParaRPr>
          </a:p>
        </p:txBody>
      </p:sp>
      <p:graphicFrame>
        <p:nvGraphicFramePr>
          <p:cNvPr id="6" name="表格 5"/>
          <p:cNvGraphicFramePr>
            <a:graphicFrameLocks noGrp="1"/>
          </p:cNvGraphicFramePr>
          <p:nvPr>
            <p:extLst>
              <p:ext uri="{D42A27DB-BD31-4B8C-83A1-F6EECF244321}">
                <p14:modId xmlns:p14="http://schemas.microsoft.com/office/powerpoint/2010/main" val="749377216"/>
              </p:ext>
            </p:extLst>
          </p:nvPr>
        </p:nvGraphicFramePr>
        <p:xfrm>
          <a:off x="107504" y="2564904"/>
          <a:ext cx="8835281" cy="3474720"/>
        </p:xfrm>
        <a:graphic>
          <a:graphicData uri="http://schemas.openxmlformats.org/drawingml/2006/table">
            <a:tbl>
              <a:tblPr firstRow="1" bandRow="1">
                <a:tableStyleId>{5C22544A-7EE6-4342-B048-85BDC9FD1C3A}</a:tableStyleId>
              </a:tblPr>
              <a:tblGrid>
                <a:gridCol w="2592288"/>
                <a:gridCol w="1080120"/>
                <a:gridCol w="1080120"/>
                <a:gridCol w="936104"/>
                <a:gridCol w="1008112"/>
                <a:gridCol w="1080120"/>
                <a:gridCol w="1058417"/>
              </a:tblGrid>
              <a:tr h="32033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          年度</a:t>
                      </a:r>
                      <a:endPar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項次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noFill/>
                  </a:tcPr>
                </a:tc>
                <a:tc gridSpan="3">
                  <a:txBody>
                    <a:bodyPr/>
                    <a:lstStyle/>
                    <a:p>
                      <a:pPr algn="ctr"/>
                      <a:r>
                        <a:rPr kumimoji="0" lang="en-US" altLang="zh-TW" sz="2200" u="none" kern="1200" dirty="0" smtClean="0">
                          <a:solidFill>
                            <a:srgbClr val="FF0000"/>
                          </a:solidFill>
                          <a:effectLst/>
                          <a:latin typeface="標楷體" panose="03000509000000000000" pitchFamily="65" charset="-120"/>
                          <a:ea typeface="標楷體" panose="03000509000000000000" pitchFamily="65" charset="-120"/>
                          <a:cs typeface="+mn-cs"/>
                        </a:rPr>
                        <a:t>108</a:t>
                      </a: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年</a:t>
                      </a:r>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(1</a:t>
                      </a:r>
                      <a:r>
                        <a:rPr kumimoji="0" lang="zh-TW" altLang="en-US" sz="2200" u="none" kern="1200" dirty="0" smtClean="0">
                          <a:solidFill>
                            <a:srgbClr val="FF0000"/>
                          </a:solidFill>
                          <a:effectLst/>
                          <a:latin typeface="標楷體" panose="03000509000000000000" pitchFamily="65" charset="-120"/>
                          <a:ea typeface="標楷體" panose="03000509000000000000" pitchFamily="65" charset="-120"/>
                          <a:cs typeface="+mn-cs"/>
                        </a:rPr>
                        <a:t>項次</a:t>
                      </a:r>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107</a:t>
                      </a: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年</a:t>
                      </a:r>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(2</a:t>
                      </a: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項次</a:t>
                      </a:r>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195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考評</a:t>
                      </a:r>
                      <a:endPar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endParaRPr>
                    </a:p>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項目</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指標數</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配分</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考評</a:t>
                      </a:r>
                      <a:endPar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endParaRPr>
                    </a:p>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項目</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指標數</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TW" altLang="en-US" sz="2200" u="none" kern="1200" dirty="0" smtClean="0">
                          <a:solidFill>
                            <a:srgbClr val="000000"/>
                          </a:solidFill>
                          <a:effectLst/>
                          <a:latin typeface="標楷體" panose="03000509000000000000" pitchFamily="65" charset="-120"/>
                          <a:ea typeface="標楷體" panose="03000509000000000000" pitchFamily="65" charset="-120"/>
                          <a:cs typeface="+mn-cs"/>
                        </a:rPr>
                        <a:t>配分</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altLang="zh-TW" sz="2200" u="none" kern="1200" dirty="0" smtClean="0">
                          <a:solidFill>
                            <a:srgbClr val="FF0000"/>
                          </a:solidFill>
                          <a:effectLst/>
                          <a:latin typeface="標楷體" panose="03000509000000000000" pitchFamily="65" charset="-120"/>
                          <a:ea typeface="標楷體" panose="03000509000000000000" pitchFamily="65" charset="-120"/>
                          <a:cs typeface="+mn-cs"/>
                        </a:rPr>
                        <a:t>1.</a:t>
                      </a:r>
                      <a:r>
                        <a:rPr kumimoji="0" lang="zh-TW" altLang="en-US" sz="2200" u="none" kern="1200" dirty="0" smtClean="0">
                          <a:solidFill>
                            <a:srgbClr val="FF0000"/>
                          </a:solidFill>
                          <a:effectLst/>
                          <a:latin typeface="標楷體" panose="03000509000000000000" pitchFamily="65" charset="-120"/>
                          <a:ea typeface="標楷體" panose="03000509000000000000" pitchFamily="65" charset="-120"/>
                          <a:cs typeface="+mn-cs"/>
                        </a:rPr>
                        <a:t>長照十年計畫</a:t>
                      </a:r>
                      <a:r>
                        <a:rPr kumimoji="0" lang="en-US" altLang="zh-TW" sz="2200" u="none" kern="1200" dirty="0" smtClean="0">
                          <a:solidFill>
                            <a:srgbClr val="FF0000"/>
                          </a:solidFill>
                          <a:effectLst/>
                          <a:latin typeface="標楷體" panose="03000509000000000000" pitchFamily="65" charset="-120"/>
                          <a:ea typeface="標楷體" panose="03000509000000000000" pitchFamily="65" charset="-120"/>
                          <a:cs typeface="+mn-cs"/>
                        </a:rPr>
                        <a:t>2.0</a:t>
                      </a:r>
                      <a:endParaRPr lang="zh-TW" altLang="en-US" sz="2200" u="none" dirty="0">
                        <a:solidFill>
                          <a:srgbClr val="FF0000"/>
                        </a:solidFill>
                        <a:latin typeface="標楷體" panose="03000509000000000000" pitchFamily="65" charset="-120"/>
                        <a:ea typeface="標楷體" panose="03000509000000000000" pitchFamily="65"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sng" kern="1200" dirty="0" smtClean="0">
                          <a:solidFill>
                            <a:srgbClr val="FF0000"/>
                          </a:solidFill>
                          <a:effectLst/>
                          <a:latin typeface="標楷體" panose="03000509000000000000" pitchFamily="65" charset="-120"/>
                          <a:ea typeface="標楷體" panose="03000509000000000000" pitchFamily="65" charset="-120"/>
                          <a:cs typeface="+mn-cs"/>
                        </a:rPr>
                        <a:t>0</a:t>
                      </a:r>
                      <a:endParaRPr kumimoji="0" lang="zh-TW" altLang="en-US" sz="2200" u="sng" kern="1200" dirty="0">
                        <a:solidFill>
                          <a:srgbClr val="FF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sng" kern="1200" dirty="0" smtClean="0">
                          <a:solidFill>
                            <a:srgbClr val="FF0000"/>
                          </a:solidFill>
                          <a:effectLst/>
                          <a:latin typeface="標楷體" panose="03000509000000000000" pitchFamily="65" charset="-120"/>
                          <a:ea typeface="標楷體" panose="03000509000000000000" pitchFamily="65" charset="-120"/>
                          <a:cs typeface="+mn-cs"/>
                        </a:rPr>
                        <a:t>0</a:t>
                      </a:r>
                      <a:endParaRPr kumimoji="0" lang="zh-TW" altLang="en-US" sz="2200" u="sng" kern="1200" dirty="0">
                        <a:solidFill>
                          <a:srgbClr val="FF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0</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4</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13</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60</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2000">
                <a:tc>
                  <a:txBody>
                    <a:bodyPr/>
                    <a:lstStyle/>
                    <a:p>
                      <a:pPr algn="ctr"/>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2.</a:t>
                      </a:r>
                      <a:r>
                        <a:rPr kumimoji="0" lang="zh-TW" altLang="zh-TW" sz="2200" u="none" kern="1200" dirty="0" smtClean="0">
                          <a:solidFill>
                            <a:srgbClr val="000000"/>
                          </a:solidFill>
                          <a:effectLst/>
                          <a:latin typeface="標楷體" panose="03000509000000000000" pitchFamily="65" charset="-120"/>
                          <a:ea typeface="標楷體" panose="03000509000000000000" pitchFamily="65" charset="-120"/>
                          <a:cs typeface="+mn-cs"/>
                        </a:rPr>
                        <a:t>護產</a:t>
                      </a:r>
                      <a:r>
                        <a:rPr kumimoji="0" lang="zh-TW" altLang="en-US" sz="2200" u="none" kern="1200" dirty="0" smtClean="0">
                          <a:solidFill>
                            <a:srgbClr val="FF0000"/>
                          </a:solidFill>
                          <a:effectLst/>
                          <a:latin typeface="標楷體" panose="03000509000000000000" pitchFamily="65" charset="-120"/>
                          <a:ea typeface="標楷體" panose="03000509000000000000" pitchFamily="65" charset="-120"/>
                          <a:cs typeface="+mn-cs"/>
                        </a:rPr>
                        <a:t>人力、</a:t>
                      </a:r>
                      <a:r>
                        <a:rPr kumimoji="0" lang="zh-TW" altLang="zh-TW" sz="2200" u="none" kern="1200" dirty="0" smtClean="0">
                          <a:solidFill>
                            <a:srgbClr val="000000"/>
                          </a:solidFill>
                          <a:effectLst/>
                          <a:latin typeface="標楷體" panose="03000509000000000000" pitchFamily="65" charset="-120"/>
                          <a:ea typeface="標楷體" panose="03000509000000000000" pitchFamily="65" charset="-120"/>
                          <a:cs typeface="+mn-cs"/>
                        </a:rPr>
                        <a:t>機構管理及評鑑</a:t>
                      </a:r>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(108</a:t>
                      </a:r>
                      <a:r>
                        <a:rPr kumimoji="0" lang="zh-TW" altLang="en-US" sz="2200" u="none" kern="1200" smtClean="0">
                          <a:solidFill>
                            <a:srgbClr val="000000"/>
                          </a:solidFill>
                          <a:effectLst/>
                          <a:latin typeface="標楷體" panose="03000509000000000000" pitchFamily="65" charset="-120"/>
                          <a:ea typeface="標楷體" panose="03000509000000000000" pitchFamily="65" charset="-120"/>
                          <a:cs typeface="+mn-cs"/>
                        </a:rPr>
                        <a:t>年</a:t>
                      </a:r>
                      <a:r>
                        <a:rPr kumimoji="0" lang="en-US" altLang="zh-TW" sz="2200" u="none" kern="1200" smtClean="0">
                          <a:solidFill>
                            <a:srgbClr val="000000"/>
                          </a:solidFill>
                          <a:effectLst/>
                          <a:latin typeface="標楷體" panose="03000509000000000000" pitchFamily="65" charset="-120"/>
                          <a:ea typeface="標楷體" panose="03000509000000000000" pitchFamily="65" charset="-120"/>
                          <a:cs typeface="+mn-cs"/>
                        </a:rPr>
                        <a:t>)</a:t>
                      </a:r>
                      <a:endParaRPr lang="zh-TW" altLang="en-US" sz="2200" u="none" dirty="0">
                        <a:solidFill>
                          <a:srgbClr val="000000"/>
                        </a:solidFill>
                        <a:latin typeface="標楷體" panose="03000509000000000000" pitchFamily="65" charset="-120"/>
                        <a:ea typeface="標楷體" panose="03000509000000000000" pitchFamily="65"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sng" kern="1200" dirty="0" smtClean="0">
                          <a:solidFill>
                            <a:srgbClr val="FF0000"/>
                          </a:solidFill>
                          <a:effectLst/>
                          <a:latin typeface="標楷體" panose="03000509000000000000" pitchFamily="65" charset="-120"/>
                          <a:ea typeface="標楷體" panose="03000509000000000000" pitchFamily="65" charset="-120"/>
                          <a:cs typeface="+mn-cs"/>
                        </a:rPr>
                        <a:t>3</a:t>
                      </a:r>
                      <a:endParaRPr kumimoji="0" lang="zh-TW" altLang="en-US" sz="2200" u="sng" kern="1200" dirty="0">
                        <a:solidFill>
                          <a:srgbClr val="FF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sng" kern="1200" dirty="0" smtClean="0">
                          <a:solidFill>
                            <a:srgbClr val="FF0000"/>
                          </a:solidFill>
                          <a:effectLst/>
                          <a:latin typeface="標楷體" panose="03000509000000000000" pitchFamily="65" charset="-120"/>
                          <a:ea typeface="標楷體" panose="03000509000000000000" pitchFamily="65" charset="-120"/>
                          <a:cs typeface="+mn-cs"/>
                        </a:rPr>
                        <a:t>14</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rgbClr val="FF0000"/>
                          </a:solidFill>
                          <a:effectLst/>
                          <a:latin typeface="標楷體" panose="03000509000000000000" pitchFamily="65" charset="-120"/>
                          <a:ea typeface="標楷體" panose="03000509000000000000" pitchFamily="65" charset="-120"/>
                          <a:cs typeface="+mn-cs"/>
                        </a:rPr>
                        <a:t>10</a:t>
                      </a:r>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0</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4</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13</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40</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2000">
                <a:tc>
                  <a:txBody>
                    <a:bodyPr/>
                    <a:lstStyle/>
                    <a:p>
                      <a:pPr algn="ctr"/>
                      <a:r>
                        <a:rPr lang="zh-TW" altLang="en-US" sz="2200" u="none" dirty="0" smtClean="0">
                          <a:solidFill>
                            <a:srgbClr val="000000"/>
                          </a:solidFill>
                          <a:latin typeface="標楷體" panose="03000509000000000000" pitchFamily="65" charset="-120"/>
                          <a:ea typeface="標楷體" panose="03000509000000000000" pitchFamily="65" charset="-120"/>
                        </a:rPr>
                        <a:t>合計</a:t>
                      </a:r>
                      <a:endParaRPr lang="zh-TW" altLang="en-US" sz="2200" u="none" dirty="0">
                        <a:solidFill>
                          <a:srgbClr val="000000"/>
                        </a:solidFill>
                        <a:latin typeface="標楷體" panose="03000509000000000000" pitchFamily="65" charset="-120"/>
                        <a:ea typeface="標楷體" panose="03000509000000000000" pitchFamily="65"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sng" kern="1200" dirty="0" smtClean="0">
                          <a:solidFill>
                            <a:srgbClr val="FF0000"/>
                          </a:solidFill>
                          <a:effectLst/>
                          <a:latin typeface="標楷體" panose="03000509000000000000" pitchFamily="65" charset="-120"/>
                          <a:ea typeface="標楷體" panose="03000509000000000000" pitchFamily="65" charset="-120"/>
                          <a:cs typeface="+mn-cs"/>
                        </a:rPr>
                        <a:t>3</a:t>
                      </a:r>
                      <a:endParaRPr kumimoji="0" lang="zh-TW" altLang="en-US" sz="2200" u="sng" kern="1200" dirty="0">
                        <a:solidFill>
                          <a:srgbClr val="FF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sng" kern="1200" dirty="0" smtClean="0">
                          <a:solidFill>
                            <a:srgbClr val="FF0000"/>
                          </a:solidFill>
                          <a:effectLst/>
                          <a:latin typeface="標楷體" panose="03000509000000000000" pitchFamily="65" charset="-120"/>
                          <a:ea typeface="標楷體" panose="03000509000000000000" pitchFamily="65" charset="-120"/>
                          <a:cs typeface="+mn-cs"/>
                        </a:rPr>
                        <a:t>14</a:t>
                      </a:r>
                      <a:endParaRPr kumimoji="0" lang="zh-TW" altLang="en-US" sz="2200" u="sng" kern="1200" dirty="0">
                        <a:solidFill>
                          <a:srgbClr val="FF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100</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8</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chemeClr val="tx1"/>
                          </a:solidFill>
                          <a:effectLst/>
                          <a:latin typeface="標楷體" panose="03000509000000000000" pitchFamily="65" charset="-120"/>
                          <a:ea typeface="標楷體" panose="03000509000000000000" pitchFamily="65" charset="-120"/>
                          <a:cs typeface="+mn-cs"/>
                        </a:rPr>
                        <a:t>26</a:t>
                      </a:r>
                      <a:endParaRPr kumimoji="0" lang="zh-TW" altLang="en-US" sz="2200" u="none" kern="1200" dirty="0">
                        <a:solidFill>
                          <a:schemeClr val="tx1"/>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rtl="0" eaLnBrk="1" latinLnBrk="0" hangingPunct="1"/>
                      <a:r>
                        <a:rPr kumimoji="0" lang="en-US" altLang="zh-TW" sz="2200" u="none" kern="1200" dirty="0" smtClean="0">
                          <a:solidFill>
                            <a:srgbClr val="000000"/>
                          </a:solidFill>
                          <a:effectLst/>
                          <a:latin typeface="標楷體" panose="03000509000000000000" pitchFamily="65" charset="-120"/>
                          <a:ea typeface="標楷體" panose="03000509000000000000" pitchFamily="65" charset="-120"/>
                          <a:cs typeface="+mn-cs"/>
                        </a:rPr>
                        <a:t>100</a:t>
                      </a:r>
                      <a:endParaRPr kumimoji="0" lang="zh-TW" altLang="en-US" sz="2200" u="none" kern="1200" dirty="0">
                        <a:solidFill>
                          <a:srgbClr val="000000"/>
                        </a:solidFill>
                        <a:effectLst/>
                        <a:latin typeface="標楷體" panose="03000509000000000000" pitchFamily="65" charset="-120"/>
                        <a:ea typeface="標楷體" panose="03000509000000000000" pitchFamily="65" charset="-12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7" name="內容版面配置區 6"/>
          <p:cNvSpPr txBox="1">
            <a:spLocks noGrp="1"/>
          </p:cNvSpPr>
          <p:nvPr>
            <p:ph idx="1"/>
          </p:nvPr>
        </p:nvSpPr>
        <p:spPr>
          <a:xfrm>
            <a:off x="457200" y="1773238"/>
            <a:ext cx="8229600" cy="461665"/>
          </a:xfrm>
          <a:prstGeom prst="rect">
            <a:avLst/>
          </a:prstGeom>
          <a:noFill/>
        </p:spPr>
        <p:txBody>
          <a:bodyPr wrap="square" rtlCol="0">
            <a:spAutoFit/>
          </a:bodyPr>
          <a:lstStyle/>
          <a:p>
            <a:pPr>
              <a:buFont typeface="Wingdings" panose="05000000000000000000" pitchFamily="2" charset="2"/>
              <a:buChar char="n"/>
            </a:pPr>
            <a:r>
              <a:rPr lang="zh-TW" altLang="en-US" sz="2400" dirty="0">
                <a:solidFill>
                  <a:srgbClr val="000000"/>
                </a:solidFill>
                <a:latin typeface="標楷體" panose="03000509000000000000" pitchFamily="65" charset="-120"/>
                <a:ea typeface="標楷體" panose="03000509000000000000" pitchFamily="65" charset="-120"/>
              </a:rPr>
              <a:t>指標數量及配</a:t>
            </a:r>
            <a:r>
              <a:rPr lang="zh-TW" altLang="en-US" sz="2400" dirty="0" smtClean="0">
                <a:solidFill>
                  <a:srgbClr val="000000"/>
                </a:solidFill>
                <a:latin typeface="標楷體" panose="03000509000000000000" pitchFamily="65" charset="-120"/>
                <a:ea typeface="標楷體" panose="03000509000000000000" pitchFamily="65" charset="-120"/>
              </a:rPr>
              <a:t>分</a:t>
            </a:r>
            <a:r>
              <a:rPr lang="en-US" altLang="zh-TW" sz="2400" dirty="0" smtClean="0">
                <a:solidFill>
                  <a:srgbClr val="000000"/>
                </a:solidFill>
                <a:latin typeface="標楷體" panose="03000509000000000000" pitchFamily="65" charset="-120"/>
                <a:ea typeface="標楷體" panose="03000509000000000000" pitchFamily="65" charset="-120"/>
              </a:rPr>
              <a:t>(</a:t>
            </a:r>
            <a:r>
              <a:rPr lang="zh-TW" altLang="en-US" sz="2400" b="1" dirty="0" smtClean="0">
                <a:solidFill>
                  <a:srgbClr val="FF0000"/>
                </a:solidFill>
                <a:latin typeface="標楷體" panose="03000509000000000000" pitchFamily="65" charset="-120"/>
                <a:ea typeface="標楷體" panose="03000509000000000000" pitchFamily="65" charset="-120"/>
              </a:rPr>
              <a:t>指標</a:t>
            </a:r>
            <a:r>
              <a:rPr lang="zh-TW" altLang="en-US" sz="2400" b="1" dirty="0">
                <a:solidFill>
                  <a:srgbClr val="FF0000"/>
                </a:solidFill>
                <a:latin typeface="標楷體" panose="03000509000000000000" pitchFamily="65" charset="-120"/>
                <a:ea typeface="標楷體" panose="03000509000000000000" pitchFamily="65" charset="-120"/>
              </a:rPr>
              <a:t>數</a:t>
            </a:r>
            <a:r>
              <a:rPr lang="zh-TW" altLang="en-US" sz="2400" b="1" dirty="0" smtClean="0">
                <a:solidFill>
                  <a:srgbClr val="FF0000"/>
                </a:solidFill>
                <a:latin typeface="標楷體" panose="03000509000000000000" pitchFamily="65" charset="-120"/>
                <a:ea typeface="標楷體" panose="03000509000000000000" pitchFamily="65" charset="-120"/>
              </a:rPr>
              <a:t>由</a:t>
            </a:r>
            <a:r>
              <a:rPr lang="en-US" altLang="zh-TW" sz="2400" b="1" dirty="0" smtClean="0">
                <a:solidFill>
                  <a:srgbClr val="FF0000"/>
                </a:solidFill>
                <a:latin typeface="標楷體" panose="03000509000000000000" pitchFamily="65" charset="-120"/>
                <a:ea typeface="標楷體" panose="03000509000000000000" pitchFamily="65" charset="-120"/>
              </a:rPr>
              <a:t>26</a:t>
            </a:r>
            <a:r>
              <a:rPr lang="zh-TW" altLang="en-US" sz="2400" b="1" dirty="0" smtClean="0">
                <a:solidFill>
                  <a:srgbClr val="FF0000"/>
                </a:solidFill>
                <a:latin typeface="標楷體" panose="03000509000000000000" pitchFamily="65" charset="-120"/>
                <a:ea typeface="標楷體" panose="03000509000000000000" pitchFamily="65" charset="-120"/>
              </a:rPr>
              <a:t>項</a:t>
            </a:r>
            <a:r>
              <a:rPr lang="zh-TW" altLang="en-US" sz="2400" b="1" dirty="0">
                <a:solidFill>
                  <a:srgbClr val="FF0000"/>
                </a:solidFill>
                <a:latin typeface="標楷體" panose="03000509000000000000" pitchFamily="65" charset="-120"/>
                <a:ea typeface="標楷體" panose="03000509000000000000" pitchFamily="65" charset="-120"/>
              </a:rPr>
              <a:t>變更</a:t>
            </a:r>
            <a:r>
              <a:rPr lang="zh-TW" altLang="en-US" sz="2400" b="1" dirty="0" smtClean="0">
                <a:solidFill>
                  <a:srgbClr val="FF0000"/>
                </a:solidFill>
                <a:latin typeface="標楷體" panose="03000509000000000000" pitchFamily="65" charset="-120"/>
                <a:ea typeface="標楷體" panose="03000509000000000000" pitchFamily="65" charset="-120"/>
              </a:rPr>
              <a:t>為</a:t>
            </a:r>
            <a:r>
              <a:rPr lang="en-US" altLang="zh-TW" sz="2400" b="1" dirty="0" smtClean="0">
                <a:solidFill>
                  <a:srgbClr val="FF0000"/>
                </a:solidFill>
                <a:latin typeface="標楷體" panose="03000509000000000000" pitchFamily="65" charset="-120"/>
                <a:ea typeface="標楷體" panose="03000509000000000000" pitchFamily="65" charset="-120"/>
              </a:rPr>
              <a:t>14</a:t>
            </a:r>
            <a:r>
              <a:rPr lang="zh-TW" altLang="en-US" sz="2400" b="1" dirty="0" smtClean="0">
                <a:solidFill>
                  <a:srgbClr val="FF0000"/>
                </a:solidFill>
                <a:latin typeface="標楷體" panose="03000509000000000000" pitchFamily="65" charset="-120"/>
                <a:ea typeface="標楷體" panose="03000509000000000000" pitchFamily="65" charset="-120"/>
              </a:rPr>
              <a:t>項</a:t>
            </a:r>
            <a:r>
              <a:rPr lang="en-US" altLang="zh-TW" sz="2400" b="1" dirty="0" smtClean="0">
                <a:solidFill>
                  <a:srgbClr val="FF0000"/>
                </a:solidFill>
                <a:latin typeface="標楷體" panose="03000509000000000000" pitchFamily="65" charset="-120"/>
                <a:ea typeface="標楷體" panose="03000509000000000000" pitchFamily="65" charset="-120"/>
              </a:rPr>
              <a:t>)</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7081352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60648"/>
            <a:ext cx="8229600" cy="845840"/>
          </a:xfrm>
        </p:spPr>
        <p:txBody>
          <a:bodyPr>
            <a:normAutofit fontScale="90000"/>
          </a:bodyPr>
          <a:lstStyle/>
          <a:p>
            <a:r>
              <a:rPr kumimoji="1" lang="zh-TW" altLang="en-US" dirty="0" smtClean="0">
                <a:latin typeface="標楷體" panose="03000509000000000000" pitchFamily="65" charset="-120"/>
                <a:ea typeface="標楷體" panose="03000509000000000000" pitchFamily="65" charset="-120"/>
              </a:rPr>
              <a:t>二、</a:t>
            </a:r>
            <a:r>
              <a:rPr kumimoji="1" lang="en-US" altLang="zh-TW" dirty="0" smtClean="0">
                <a:latin typeface="標楷體" panose="03000509000000000000" pitchFamily="65" charset="-120"/>
                <a:ea typeface="標楷體" panose="03000509000000000000" pitchFamily="65" charset="-120"/>
              </a:rPr>
              <a:t>107</a:t>
            </a:r>
            <a:r>
              <a:rPr kumimoji="1" lang="zh-TW" altLang="en-US" dirty="0" smtClean="0">
                <a:latin typeface="標楷體" panose="03000509000000000000" pitchFamily="65" charset="-120"/>
                <a:ea typeface="標楷體" panose="03000509000000000000" pitchFamily="65" charset="-120"/>
              </a:rPr>
              <a:t>年</a:t>
            </a:r>
            <a:r>
              <a:rPr kumimoji="1" lang="zh-TW" altLang="en-US" dirty="0">
                <a:latin typeface="標楷體" panose="03000509000000000000" pitchFamily="65" charset="-120"/>
                <a:ea typeface="標楷體" panose="03000509000000000000" pitchFamily="65" charset="-120"/>
              </a:rPr>
              <a:t>照護業務考評</a:t>
            </a:r>
            <a:r>
              <a:rPr kumimoji="1" lang="zh-TW" altLang="en-US" dirty="0" smtClean="0">
                <a:latin typeface="標楷體" panose="03000509000000000000" pitchFamily="65" charset="-120"/>
                <a:ea typeface="標楷體" panose="03000509000000000000" pitchFamily="65" charset="-120"/>
              </a:rPr>
              <a:t>項目</a:t>
            </a:r>
            <a:r>
              <a:rPr kumimoji="1" lang="en-US" altLang="zh-TW" dirty="0" smtClean="0">
                <a:latin typeface="標楷體" panose="03000509000000000000" pitchFamily="65" charset="-120"/>
                <a:ea typeface="標楷體" panose="03000509000000000000" pitchFamily="65" charset="-120"/>
              </a:rPr>
              <a:t>(3/4)</a:t>
            </a:r>
            <a:endParaRPr kumimoji="1" lang="zh-TW" altLang="en-US" dirty="0">
              <a:latin typeface="標楷體" panose="03000509000000000000" pitchFamily="65" charset="-120"/>
              <a:ea typeface="標楷體" panose="03000509000000000000" pitchFamily="65" charset="-120"/>
            </a:endParaRPr>
          </a:p>
        </p:txBody>
      </p:sp>
      <p:sp>
        <p:nvSpPr>
          <p:cNvPr id="7" name="投影片編號版面配置區 6"/>
          <p:cNvSpPr>
            <a:spLocks noGrp="1"/>
          </p:cNvSpPr>
          <p:nvPr>
            <p:ph type="sldNum" sz="quarter" idx="12"/>
          </p:nvPr>
        </p:nvSpPr>
        <p:spPr>
          <a:xfrm>
            <a:off x="8381675" y="6465425"/>
            <a:ext cx="762000" cy="365760"/>
          </a:xfrm>
        </p:spPr>
        <p:txBody>
          <a:bodyPr/>
          <a:lstStyle/>
          <a:p>
            <a:fld id="{B2241029-E8B3-4A71-8533-EAA168E9F39D}" type="slidenum">
              <a:rPr lang="zh-TW" altLang="en-US" smtClean="0">
                <a:solidFill>
                  <a:srgbClr val="000000"/>
                </a:solidFill>
              </a:rPr>
              <a:pPr/>
              <a:t>5</a:t>
            </a:fld>
            <a:endParaRPr lang="zh-TW" altLang="en-US" dirty="0">
              <a:solidFill>
                <a:srgbClr val="000000"/>
              </a:solidFill>
            </a:endParaRPr>
          </a:p>
        </p:txBody>
      </p:sp>
      <p:graphicFrame>
        <p:nvGraphicFramePr>
          <p:cNvPr id="5" name="表格 4"/>
          <p:cNvGraphicFramePr>
            <a:graphicFrameLocks noGrp="1"/>
          </p:cNvGraphicFramePr>
          <p:nvPr>
            <p:extLst>
              <p:ext uri="{D42A27DB-BD31-4B8C-83A1-F6EECF244321}">
                <p14:modId xmlns:p14="http://schemas.microsoft.com/office/powerpoint/2010/main" val="519372339"/>
              </p:ext>
            </p:extLst>
          </p:nvPr>
        </p:nvGraphicFramePr>
        <p:xfrm>
          <a:off x="251520" y="1484784"/>
          <a:ext cx="8640960" cy="5040560"/>
        </p:xfrm>
        <a:graphic>
          <a:graphicData uri="http://schemas.openxmlformats.org/drawingml/2006/table">
            <a:tbl>
              <a:tblPr firstRow="1" bandRow="1">
                <a:tableStyleId>{F5AB1C69-6EDB-4FF4-983F-18BD219EF322}</a:tableStyleId>
              </a:tblPr>
              <a:tblGrid>
                <a:gridCol w="1256662"/>
                <a:gridCol w="2415746"/>
                <a:gridCol w="4968552"/>
              </a:tblGrid>
              <a:tr h="338073">
                <a:tc>
                  <a:txBody>
                    <a:bodyPr/>
                    <a:lstStyle/>
                    <a:p>
                      <a:r>
                        <a:rPr kumimoji="0" lang="zh-TW" altLang="zh-TW" sz="1600" b="1" kern="1200" dirty="0" smtClean="0">
                          <a:solidFill>
                            <a:srgbClr val="002060"/>
                          </a:solidFill>
                          <a:effectLst/>
                          <a:latin typeface="標楷體" panose="03000509000000000000" pitchFamily="65" charset="-120"/>
                          <a:ea typeface="標楷體" panose="03000509000000000000" pitchFamily="65" charset="-120"/>
                          <a:cs typeface="+mn-cs"/>
                        </a:rPr>
                        <a:t>項次</a:t>
                      </a:r>
                      <a:endParaRPr lang="zh-TW" altLang="en-US" sz="1600" dirty="0">
                        <a:solidFill>
                          <a:srgbClr val="002060"/>
                        </a:solidFill>
                        <a:latin typeface="標楷體" panose="03000509000000000000" pitchFamily="65" charset="-120"/>
                        <a:ea typeface="標楷體" panose="03000509000000000000" pitchFamily="65"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zh-TW" altLang="zh-TW" sz="1600" b="1" kern="1200" dirty="0" smtClean="0">
                          <a:solidFill>
                            <a:srgbClr val="002060"/>
                          </a:solidFill>
                          <a:effectLst/>
                          <a:latin typeface="標楷體" panose="03000509000000000000" pitchFamily="65" charset="-120"/>
                          <a:ea typeface="標楷體" panose="03000509000000000000" pitchFamily="65" charset="-120"/>
                          <a:cs typeface="+mn-cs"/>
                        </a:rPr>
                        <a:t>考 評 項 目</a:t>
                      </a:r>
                      <a:endParaRPr lang="zh-TW" altLang="en-US" sz="1600" dirty="0">
                        <a:solidFill>
                          <a:srgbClr val="002060"/>
                        </a:solidFill>
                        <a:latin typeface="標楷體" panose="03000509000000000000" pitchFamily="65" charset="-120"/>
                        <a:ea typeface="標楷體" panose="03000509000000000000" pitchFamily="65"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z="1600" dirty="0" smtClean="0">
                          <a:solidFill>
                            <a:srgbClr val="002060"/>
                          </a:solidFill>
                          <a:latin typeface="標楷體" panose="03000509000000000000" pitchFamily="65" charset="-120"/>
                          <a:ea typeface="標楷體" panose="03000509000000000000" pitchFamily="65" charset="-120"/>
                        </a:rPr>
                        <a:t>考評依據</a:t>
                      </a:r>
                      <a:r>
                        <a:rPr lang="en-US" altLang="zh-TW" sz="1600" dirty="0" smtClean="0">
                          <a:solidFill>
                            <a:srgbClr val="002060"/>
                          </a:solidFill>
                          <a:latin typeface="標楷體" panose="03000509000000000000" pitchFamily="65" charset="-120"/>
                          <a:ea typeface="標楷體" panose="03000509000000000000" pitchFamily="65" charset="-120"/>
                        </a:rPr>
                        <a:t>(</a:t>
                      </a:r>
                      <a:r>
                        <a:rPr lang="zh-TW" altLang="en-US" sz="1600" dirty="0" smtClean="0">
                          <a:solidFill>
                            <a:srgbClr val="002060"/>
                          </a:solidFill>
                          <a:latin typeface="標楷體" panose="03000509000000000000" pitchFamily="65" charset="-120"/>
                          <a:ea typeface="標楷體" panose="03000509000000000000" pitchFamily="65" charset="-120"/>
                        </a:rPr>
                        <a:t>指標</a:t>
                      </a:r>
                      <a:r>
                        <a:rPr lang="en-US" altLang="zh-TW" sz="1600" dirty="0" smtClean="0">
                          <a:solidFill>
                            <a:srgbClr val="002060"/>
                          </a:solidFill>
                          <a:latin typeface="標楷體" panose="03000509000000000000" pitchFamily="65" charset="-120"/>
                          <a:ea typeface="標楷體" panose="03000509000000000000" pitchFamily="65" charset="-120"/>
                        </a:rPr>
                        <a:t>)</a:t>
                      </a:r>
                      <a:endParaRPr lang="zh-TW" altLang="en-US" sz="1600" dirty="0">
                        <a:solidFill>
                          <a:srgbClr val="002060"/>
                        </a:solidFill>
                        <a:latin typeface="標楷體" panose="03000509000000000000" pitchFamily="65" charset="-120"/>
                        <a:ea typeface="標楷體" panose="03000509000000000000" pitchFamily="65"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786959">
                <a:tc rowSpan="2">
                  <a:txBody>
                    <a:bodyPr/>
                    <a:lstStyle/>
                    <a:p>
                      <a:pPr marL="0" indent="0" algn="l" rtl="0" eaLnBrk="1" latinLnBrk="0" hangingPunct="1">
                        <a:spcAft>
                          <a:spcPts val="0"/>
                        </a:spcAft>
                      </a:pPr>
                      <a:r>
                        <a:rPr kumimoji="0" 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護產</a:t>
                      </a:r>
                      <a:r>
                        <a:rPr kumimoji="0" lang="zh-TW" altLang="en-US" sz="1600" b="0" u="none" kern="100" dirty="0" smtClean="0">
                          <a:solidFill>
                            <a:srgbClr val="FF0000"/>
                          </a:solidFill>
                          <a:effectLst/>
                          <a:latin typeface="標楷體" panose="03000509000000000000" pitchFamily="65" charset="-120"/>
                          <a:ea typeface="標楷體" panose="03000509000000000000" pitchFamily="65" charset="-120"/>
                          <a:cs typeface="Times New Roman"/>
                        </a:rPr>
                        <a:t>人力、</a:t>
                      </a:r>
                      <a:r>
                        <a:rPr kumimoji="0" 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機構管理</a:t>
                      </a:r>
                      <a:r>
                        <a:rPr kumimoji="0" lang="zh-TW" sz="1600" b="0" u="none" kern="100" dirty="0">
                          <a:solidFill>
                            <a:schemeClr val="tx1"/>
                          </a:solidFill>
                          <a:effectLst/>
                          <a:latin typeface="標楷體" panose="03000509000000000000" pitchFamily="65" charset="-120"/>
                          <a:ea typeface="標楷體" panose="03000509000000000000" pitchFamily="65" charset="-120"/>
                          <a:cs typeface="Times New Roman"/>
                        </a:rPr>
                        <a:t>及評鑑</a:t>
                      </a:r>
                    </a:p>
                    <a:p>
                      <a:pPr marL="0" indent="90488" algn="l" rtl="0" eaLnBrk="1" latinLnBrk="0" hangingPunct="1">
                        <a:spcAft>
                          <a:spcPts val="0"/>
                        </a:spcAft>
                      </a:pPr>
                      <a:r>
                        <a:rPr kumimoji="0" lang="en-US" sz="1600" b="0" u="none" kern="100" dirty="0" smtClean="0">
                          <a:solidFill>
                            <a:schemeClr val="tx1"/>
                          </a:solidFill>
                          <a:effectLst/>
                          <a:latin typeface="標楷體" panose="03000509000000000000" pitchFamily="65" charset="-120"/>
                          <a:ea typeface="標楷體" panose="03000509000000000000" pitchFamily="65" charset="-120"/>
                          <a:cs typeface="Times New Roman"/>
                        </a:rPr>
                        <a:t>(</a:t>
                      </a:r>
                      <a:r>
                        <a:rPr kumimoji="0" lang="en-US" altLang="zh-TW" sz="1600" b="0" u="sng" kern="100" dirty="0" smtClean="0">
                          <a:solidFill>
                            <a:srgbClr val="FF0000"/>
                          </a:solidFill>
                          <a:effectLst/>
                          <a:latin typeface="標楷體" panose="03000509000000000000" pitchFamily="65" charset="-120"/>
                          <a:ea typeface="標楷體" panose="03000509000000000000" pitchFamily="65" charset="-120"/>
                          <a:cs typeface="Times New Roman"/>
                        </a:rPr>
                        <a:t>100</a:t>
                      </a:r>
                      <a:r>
                        <a:rPr kumimoji="0" 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分</a:t>
                      </a:r>
                      <a:r>
                        <a:rPr kumimoji="0" lang="en-US" sz="1600" b="0" u="none" kern="100" dirty="0">
                          <a:solidFill>
                            <a:schemeClr val="tx1"/>
                          </a:solidFill>
                          <a:effectLst/>
                          <a:latin typeface="標楷體" panose="03000509000000000000" pitchFamily="65" charset="-120"/>
                          <a:ea typeface="標楷體" panose="03000509000000000000" pitchFamily="65" charset="-120"/>
                          <a:cs typeface="Times New Roman"/>
                        </a:rPr>
                        <a:t>)</a:t>
                      </a:r>
                      <a:endParaRPr kumimoji="0" lang="zh-TW" sz="1600" b="0" u="none" kern="100" dirty="0">
                        <a:solidFill>
                          <a:schemeClr val="tx1"/>
                        </a:solidFill>
                        <a:effectLst/>
                        <a:latin typeface="標楷體" panose="03000509000000000000" pitchFamily="65" charset="-120"/>
                        <a:ea typeface="標楷體" panose="03000509000000000000" pitchFamily="65" charset="-120"/>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47675" marR="0" lvl="0" indent="-447675" algn="l" defTabSz="914400" rtl="0" eaLnBrk="1" fontAlgn="auto" latinLnBrk="0" hangingPunct="1">
                        <a:lnSpc>
                          <a:spcPct val="100000"/>
                        </a:lnSpc>
                        <a:spcBef>
                          <a:spcPts val="0"/>
                        </a:spcBef>
                        <a:spcAft>
                          <a:spcPts val="0"/>
                        </a:spcAft>
                        <a:buClrTx/>
                        <a:buSzTx/>
                        <a:buFont typeface="Times New Roman"/>
                        <a:buNone/>
                        <a:tabLst>
                          <a:tab pos="392430" algn="l"/>
                          <a:tab pos="540385" algn="l"/>
                        </a:tabLst>
                        <a:defRPr/>
                      </a:pPr>
                      <a:r>
                        <a:rPr kumimoji="0" lang="en-US" alt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a:t>
                      </a:r>
                      <a:r>
                        <a:rPr kumimoji="0" lang="zh-TW" altLang="en-US" sz="1600" b="0" u="none" kern="100" dirty="0" smtClean="0">
                          <a:solidFill>
                            <a:srgbClr val="FF0000"/>
                          </a:solidFill>
                          <a:effectLst/>
                          <a:latin typeface="標楷體" panose="03000509000000000000" pitchFamily="65" charset="-120"/>
                          <a:ea typeface="標楷體" panose="03000509000000000000" pitchFamily="65" charset="-120"/>
                          <a:cs typeface="Times New Roman"/>
                        </a:rPr>
                        <a:t>一</a:t>
                      </a:r>
                      <a:r>
                        <a:rPr kumimoji="0" lang="en-US" alt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a:t>
                      </a:r>
                      <a:r>
                        <a:rPr kumimoji="0" lang="zh-TW" altLang="zh-TW" sz="1600" b="0" u="none" kern="100" dirty="0" smtClean="0">
                          <a:solidFill>
                            <a:srgbClr val="000000"/>
                          </a:solidFill>
                          <a:effectLst/>
                          <a:latin typeface="標楷體" panose="03000509000000000000" pitchFamily="65" charset="-120"/>
                          <a:ea typeface="標楷體" panose="03000509000000000000" pitchFamily="65" charset="-120"/>
                          <a:cs typeface="Times New Roman"/>
                        </a:rPr>
                        <a:t>護理機構評鑑資訊系統之管理及利用</a:t>
                      </a:r>
                      <a:r>
                        <a:rPr lang="en-US" altLang="zh-TW" sz="1600" b="0" u="sng" dirty="0" smtClean="0">
                          <a:solidFill>
                            <a:srgbClr val="FF0000"/>
                          </a:solidFill>
                          <a:latin typeface="標楷體" pitchFamily="65" charset="-120"/>
                          <a:ea typeface="標楷體" pitchFamily="65" charset="-120"/>
                        </a:rPr>
                        <a:t>(13</a:t>
                      </a:r>
                      <a:r>
                        <a:rPr lang="zh-TW" altLang="zh-TW" sz="1600" b="0" u="sng" dirty="0" smtClean="0">
                          <a:solidFill>
                            <a:srgbClr val="FF0000"/>
                          </a:solidFill>
                          <a:latin typeface="標楷體" pitchFamily="65" charset="-120"/>
                          <a:ea typeface="標楷體" pitchFamily="65" charset="-120"/>
                        </a:rPr>
                        <a:t>分</a:t>
                      </a:r>
                      <a:r>
                        <a:rPr lang="en-US" altLang="zh-TW" sz="1600" b="0" u="none" dirty="0" smtClean="0">
                          <a:solidFill>
                            <a:srgbClr val="FF0000"/>
                          </a:solidFill>
                          <a:latin typeface="標楷體" pitchFamily="65" charset="-120"/>
                          <a:ea typeface="標楷體" pitchFamily="65" charset="-120"/>
                        </a:rPr>
                        <a:t>)</a:t>
                      </a:r>
                      <a:endParaRPr kumimoji="0" lang="zh-TW" altLang="zh-TW" sz="1600" b="0" u="none" kern="100" dirty="0" smtClean="0">
                        <a:solidFill>
                          <a:srgbClr val="FF0000"/>
                        </a:solidFill>
                        <a:effectLst/>
                        <a:latin typeface="標楷體" panose="03000509000000000000" pitchFamily="65" charset="-120"/>
                        <a:ea typeface="標楷體" panose="03000509000000000000" pitchFamily="65" charset="-120"/>
                        <a:cs typeface="Times New Roman"/>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71463" indent="-271463" algn="l">
                        <a:spcAft>
                          <a:spcPts val="0"/>
                        </a:spcAft>
                        <a:buFont typeface="+mj-lt"/>
                        <a:buAutoNum type="arabicPeriod"/>
                      </a:pPr>
                      <a:r>
                        <a:rPr lang="zh-TW" altLang="zh-TW" sz="1600" b="0" u="none" dirty="0" smtClean="0">
                          <a:solidFill>
                            <a:srgbClr val="000000"/>
                          </a:solidFill>
                          <a:latin typeface="標楷體" pitchFamily="65" charset="-120"/>
                          <a:ea typeface="標楷體" pitchFamily="65" charset="-120"/>
                        </a:rPr>
                        <a:t>配合本年度一般護理之家</a:t>
                      </a:r>
                      <a:r>
                        <a:rPr lang="zh-TW" altLang="en-US" sz="1600" b="0" u="none" dirty="0" smtClean="0">
                          <a:solidFill>
                            <a:srgbClr val="000000"/>
                          </a:solidFill>
                          <a:latin typeface="新細明體"/>
                          <a:ea typeface="新細明體"/>
                        </a:rPr>
                        <a:t>、</a:t>
                      </a: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產後護理機構</a:t>
                      </a:r>
                      <a:r>
                        <a:rPr kumimoji="0" lang="zh-TW" altLang="en-US" sz="1600" u="none" kern="1200" dirty="0" smtClean="0">
                          <a:solidFill>
                            <a:schemeClr val="tx1"/>
                          </a:solidFill>
                          <a:effectLst/>
                          <a:latin typeface="標楷體" panose="03000509000000000000" pitchFamily="65" charset="-120"/>
                          <a:ea typeface="標楷體" panose="03000509000000000000" pitchFamily="65" charset="-120"/>
                          <a:cs typeface="+mn-cs"/>
                        </a:rPr>
                        <a:t>及居家護理機構</a:t>
                      </a:r>
                      <a:r>
                        <a:rPr lang="zh-TW" altLang="zh-TW" sz="1600" b="0" u="none" dirty="0" smtClean="0">
                          <a:solidFill>
                            <a:srgbClr val="000000"/>
                          </a:solidFill>
                          <a:latin typeface="標楷體" pitchFamily="65" charset="-120"/>
                          <a:ea typeface="標楷體" pitchFamily="65" charset="-120"/>
                        </a:rPr>
                        <a:t>評鑑作業時程，依</a:t>
                      </a:r>
                      <a:r>
                        <a:rPr lang="zh-TW" altLang="en-US" sz="1600" b="0" u="none" dirty="0" smtClean="0">
                          <a:solidFill>
                            <a:schemeClr val="tx1"/>
                          </a:solidFill>
                          <a:latin typeface="標楷體" pitchFamily="65" charset="-120"/>
                          <a:ea typeface="標楷體" pitchFamily="65" charset="-120"/>
                        </a:rPr>
                        <a:t>評鑑說明會規定之</a:t>
                      </a:r>
                      <a:r>
                        <a:rPr kumimoji="0" lang="zh-TW" altLang="zh-TW" sz="1600" b="0" u="none" kern="1200" dirty="0" smtClean="0">
                          <a:solidFill>
                            <a:srgbClr val="000000"/>
                          </a:solidFill>
                          <a:latin typeface="標楷體" pitchFamily="65" charset="-120"/>
                          <a:ea typeface="標楷體" pitchFamily="65" charset="-120"/>
                          <a:cs typeface="+mn-cs"/>
                        </a:rPr>
                        <a:t>期</a:t>
                      </a:r>
                      <a:r>
                        <a:rPr kumimoji="0" lang="zh-TW" altLang="en-US" sz="1600" b="0" u="none" kern="1200" dirty="0" smtClean="0">
                          <a:solidFill>
                            <a:schemeClr val="tx1"/>
                          </a:solidFill>
                          <a:latin typeface="標楷體" pitchFamily="65" charset="-120"/>
                          <a:ea typeface="標楷體" pitchFamily="65" charset="-120"/>
                          <a:cs typeface="+mn-cs"/>
                        </a:rPr>
                        <a:t>限</a:t>
                      </a:r>
                      <a:r>
                        <a:rPr kumimoji="0" lang="zh-TW" altLang="zh-TW" sz="1600" b="0" u="none" kern="1200" dirty="0" smtClean="0">
                          <a:solidFill>
                            <a:srgbClr val="000000"/>
                          </a:solidFill>
                          <a:latin typeface="標楷體" pitchFamily="65" charset="-120"/>
                          <a:ea typeface="標楷體" pitchFamily="65" charset="-120"/>
                          <a:cs typeface="+mn-cs"/>
                        </a:rPr>
                        <a:t>至本系統填報評鑑相關資料</a:t>
                      </a:r>
                      <a:r>
                        <a:rPr kumimoji="0" lang="en-US" altLang="zh-TW" sz="1600" b="0" u="sng" kern="1200" dirty="0" smtClean="0">
                          <a:solidFill>
                            <a:srgbClr val="FF0000"/>
                          </a:solidFill>
                          <a:latin typeface="標楷體" pitchFamily="65" charset="-120"/>
                          <a:ea typeface="標楷體" pitchFamily="65" charset="-120"/>
                          <a:cs typeface="+mn-cs"/>
                        </a:rPr>
                        <a:t>(5</a:t>
                      </a:r>
                      <a:r>
                        <a:rPr kumimoji="0" lang="zh-TW" altLang="zh-TW" sz="1600" b="0" u="sng" kern="1200" dirty="0" smtClean="0">
                          <a:solidFill>
                            <a:srgbClr val="FF0000"/>
                          </a:solidFill>
                          <a:latin typeface="標楷體" pitchFamily="65" charset="-120"/>
                          <a:ea typeface="標楷體" pitchFamily="65" charset="-120"/>
                          <a:cs typeface="+mn-cs"/>
                        </a:rPr>
                        <a:t>分</a:t>
                      </a:r>
                      <a:r>
                        <a:rPr kumimoji="0" lang="en-US" altLang="zh-TW" sz="1600" b="0" u="sng" kern="1200" dirty="0" smtClean="0">
                          <a:solidFill>
                            <a:srgbClr val="FF0000"/>
                          </a:solidFill>
                          <a:latin typeface="標楷體" pitchFamily="65" charset="-120"/>
                          <a:ea typeface="標楷體" pitchFamily="65" charset="-120"/>
                          <a:cs typeface="+mn-cs"/>
                        </a:rPr>
                        <a:t>)</a:t>
                      </a:r>
                    </a:p>
                    <a:p>
                      <a:pPr marL="271463" indent="-271463" algn="l">
                        <a:spcAft>
                          <a:spcPts val="0"/>
                        </a:spcAft>
                        <a:buFont typeface="+mj-lt"/>
                        <a:buAutoNum type="arabicPeriod"/>
                      </a:pPr>
                      <a:r>
                        <a:rPr lang="zh-HK" altLang="zh-TW" sz="1600" u="none" dirty="0" smtClean="0">
                          <a:solidFill>
                            <a:schemeClr val="tx1"/>
                          </a:solidFill>
                          <a:effectLst/>
                          <a:ea typeface="+mn-ea"/>
                          <a:cs typeface="Times New Roman"/>
                        </a:rPr>
                        <a:t>本年度</a:t>
                      </a:r>
                      <a:r>
                        <a:rPr lang="zh-TW" altLang="zh-TW" sz="1600" u="none" dirty="0" smtClean="0">
                          <a:solidFill>
                            <a:schemeClr val="tx1"/>
                          </a:solidFill>
                          <a:effectLst/>
                          <a:ea typeface="+mn-ea"/>
                          <a:cs typeface="Times New Roman"/>
                        </a:rPr>
                        <a:t>每個月</a:t>
                      </a:r>
                      <a:r>
                        <a:rPr lang="en-US" altLang="zh-TW" sz="1600" u="none" dirty="0" smtClean="0">
                          <a:solidFill>
                            <a:schemeClr val="tx1"/>
                          </a:solidFill>
                          <a:effectLst/>
                          <a:ea typeface="+mn-ea"/>
                          <a:cs typeface="Times New Roman"/>
                        </a:rPr>
                        <a:t>20</a:t>
                      </a:r>
                      <a:r>
                        <a:rPr kumimoji="0" lang="zh-TW" altLang="zh-TW" sz="1600" b="0" u="none" kern="1200" dirty="0" smtClean="0">
                          <a:solidFill>
                            <a:srgbClr val="000000"/>
                          </a:solidFill>
                          <a:latin typeface="標楷體" pitchFamily="65" charset="-120"/>
                          <a:ea typeface="標楷體" pitchFamily="65" charset="-120"/>
                          <a:cs typeface="+mn-cs"/>
                        </a:rPr>
                        <a:t>日前至本系統</a:t>
                      </a:r>
                      <a:r>
                        <a:rPr kumimoji="0" lang="zh-TW" altLang="en-US" sz="1600" b="0" u="none" kern="1200" dirty="0" smtClean="0">
                          <a:solidFill>
                            <a:schemeClr val="tx1"/>
                          </a:solidFill>
                          <a:latin typeface="標楷體" pitchFamily="65" charset="-120"/>
                          <a:ea typeface="標楷體" pitchFamily="65" charset="-120"/>
                          <a:cs typeface="+mn-cs"/>
                        </a:rPr>
                        <a:t>確認</a:t>
                      </a:r>
                      <a:r>
                        <a:rPr kumimoji="0" lang="zh-TW" altLang="zh-TW" sz="1600" b="0" u="none" kern="1200" dirty="0" smtClean="0">
                          <a:solidFill>
                            <a:srgbClr val="000000"/>
                          </a:solidFill>
                          <a:latin typeface="標楷體" pitchFamily="65" charset="-120"/>
                          <a:ea typeface="標楷體" pitchFamily="65" charset="-120"/>
                          <a:cs typeface="+mn-cs"/>
                        </a:rPr>
                        <a:t>一般護理之家</a:t>
                      </a:r>
                      <a:r>
                        <a:rPr lang="zh-TW" altLang="en-US" sz="1600" b="0" u="none" dirty="0" smtClean="0">
                          <a:solidFill>
                            <a:schemeClr val="tx1"/>
                          </a:solidFill>
                          <a:latin typeface="標楷體" pitchFamily="65" charset="-120"/>
                          <a:ea typeface="標楷體" pitchFamily="65" charset="-120"/>
                        </a:rPr>
                        <a:t>及</a:t>
                      </a: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產後護理機構</a:t>
                      </a:r>
                      <a:r>
                        <a:rPr kumimoji="0" lang="zh-TW" altLang="zh-TW" sz="1600" b="0" u="none" kern="1200" dirty="0" smtClean="0">
                          <a:solidFill>
                            <a:srgbClr val="000000"/>
                          </a:solidFill>
                          <a:latin typeface="標楷體" pitchFamily="65" charset="-120"/>
                          <a:ea typeface="標楷體" pitchFamily="65" charset="-120"/>
                          <a:cs typeface="+mn-cs"/>
                        </a:rPr>
                        <a:t>床數及服務量</a:t>
                      </a:r>
                      <a:r>
                        <a:rPr kumimoji="0" lang="zh-TW" altLang="en-US" sz="1600" b="0" u="none" kern="1200" dirty="0" smtClean="0">
                          <a:solidFill>
                            <a:schemeClr val="tx1"/>
                          </a:solidFill>
                          <a:latin typeface="標楷體" pitchFamily="65" charset="-120"/>
                          <a:ea typeface="標楷體" pitchFamily="65" charset="-120"/>
                          <a:cs typeface="+mn-cs"/>
                        </a:rPr>
                        <a:t>，居家護理機構服務量</a:t>
                      </a:r>
                      <a:r>
                        <a:rPr kumimoji="0" lang="zh-TW" altLang="zh-TW" sz="1600" b="0" u="none" kern="1200" dirty="0" smtClean="0">
                          <a:solidFill>
                            <a:srgbClr val="000000"/>
                          </a:solidFill>
                          <a:latin typeface="標楷體" pitchFamily="65" charset="-120"/>
                          <a:ea typeface="標楷體" pitchFamily="65" charset="-120"/>
                          <a:cs typeface="+mn-cs"/>
                        </a:rPr>
                        <a:t>等統計報表</a:t>
                      </a:r>
                      <a:r>
                        <a:rPr lang="en-US" altLang="zh-TW" sz="1600" b="0" u="sng" dirty="0" smtClean="0">
                          <a:solidFill>
                            <a:srgbClr val="FF0000"/>
                          </a:solidFill>
                          <a:latin typeface="標楷體" pitchFamily="65" charset="-120"/>
                          <a:ea typeface="標楷體" pitchFamily="65" charset="-120"/>
                        </a:rPr>
                        <a:t>(8</a:t>
                      </a:r>
                      <a:r>
                        <a:rPr lang="zh-TW" altLang="en-US" sz="1600" b="0" u="sng" dirty="0" smtClean="0">
                          <a:solidFill>
                            <a:srgbClr val="FF0000"/>
                          </a:solidFill>
                          <a:latin typeface="標楷體" pitchFamily="65" charset="-120"/>
                          <a:ea typeface="標楷體" pitchFamily="65" charset="-120"/>
                        </a:rPr>
                        <a:t>分</a:t>
                      </a:r>
                      <a:r>
                        <a:rPr lang="en-US" altLang="zh-TW" sz="1600" b="0" u="sng" dirty="0" smtClean="0">
                          <a:solidFill>
                            <a:srgbClr val="FF0000"/>
                          </a:solidFill>
                          <a:latin typeface="標楷體" pitchFamily="65" charset="-120"/>
                          <a:ea typeface="標楷體" pitchFamily="65" charset="-120"/>
                        </a:rPr>
                        <a:t>)</a:t>
                      </a:r>
                      <a:endParaRPr lang="zh-TW" sz="1600" b="0" u="sng" kern="100" dirty="0">
                        <a:solidFill>
                          <a:srgbClr val="FF0000"/>
                        </a:solidFill>
                        <a:effectLst/>
                        <a:latin typeface="標楷體" panose="03000509000000000000" pitchFamily="65" charset="-120"/>
                        <a:ea typeface="標楷體" panose="03000509000000000000" pitchFamily="65" charset="-120"/>
                        <a:cs typeface="Times New Roman"/>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915528">
                <a:tc vMerge="1">
                  <a:txBody>
                    <a:bodyPr/>
                    <a:lstStyle/>
                    <a:p>
                      <a:pPr marL="93663" indent="-3175" algn="l" rtl="0" eaLnBrk="1" latinLnBrk="0" hangingPunct="1">
                        <a:spcAft>
                          <a:spcPts val="0"/>
                        </a:spcAft>
                      </a:pPr>
                      <a:endParaRPr kumimoji="0" lang="zh-TW" sz="1800" u="none" kern="100" dirty="0">
                        <a:solidFill>
                          <a:srgbClr val="002060"/>
                        </a:solidFill>
                        <a:effectLst/>
                        <a:latin typeface="標楷體" panose="03000509000000000000" pitchFamily="65" charset="-120"/>
                        <a:ea typeface="標楷體" panose="03000509000000000000" pitchFamily="65" charset="-120"/>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47675" marR="0" lvl="0" indent="-447675" algn="l" defTabSz="914400" rtl="0" eaLnBrk="1" fontAlgn="auto" latinLnBrk="0" hangingPunct="1">
                        <a:lnSpc>
                          <a:spcPct val="100000"/>
                        </a:lnSpc>
                        <a:spcBef>
                          <a:spcPts val="0"/>
                        </a:spcBef>
                        <a:spcAft>
                          <a:spcPts val="0"/>
                        </a:spcAft>
                        <a:buClrTx/>
                        <a:buSzTx/>
                        <a:buFont typeface="Times New Roman"/>
                        <a:buNone/>
                        <a:tabLst>
                          <a:tab pos="392430" algn="l"/>
                          <a:tab pos="540385" algn="l"/>
                        </a:tabLst>
                        <a:defRPr/>
                      </a:pPr>
                      <a:r>
                        <a:rPr kumimoji="0" lang="en-US" altLang="zh-TW" sz="1600" u="none" kern="100" dirty="0" smtClean="0">
                          <a:solidFill>
                            <a:schemeClr val="tx1"/>
                          </a:solidFill>
                          <a:effectLst/>
                          <a:latin typeface="標楷體" panose="03000509000000000000" pitchFamily="65" charset="-120"/>
                          <a:ea typeface="標楷體" panose="03000509000000000000" pitchFamily="65" charset="-120"/>
                          <a:cs typeface="Times New Roman"/>
                        </a:rPr>
                        <a:t>(</a:t>
                      </a:r>
                      <a:r>
                        <a:rPr kumimoji="0" lang="zh-TW" altLang="en-US" sz="1600" u="none" kern="100" dirty="0" smtClean="0">
                          <a:solidFill>
                            <a:srgbClr val="FF0000"/>
                          </a:solidFill>
                          <a:effectLst/>
                          <a:latin typeface="標楷體" panose="03000509000000000000" pitchFamily="65" charset="-120"/>
                          <a:ea typeface="標楷體" panose="03000509000000000000" pitchFamily="65" charset="-120"/>
                          <a:cs typeface="Times New Roman"/>
                        </a:rPr>
                        <a:t>二</a:t>
                      </a:r>
                      <a:r>
                        <a:rPr kumimoji="0" lang="en-US" alt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a:t>
                      </a:r>
                      <a:r>
                        <a:rPr kumimoji="0" lang="zh-TW" altLang="en-US" sz="1600" b="0" u="none" kern="100" dirty="0" smtClean="0">
                          <a:solidFill>
                            <a:schemeClr val="tx1"/>
                          </a:solidFill>
                          <a:effectLst/>
                          <a:latin typeface="標楷體" panose="03000509000000000000" pitchFamily="65" charset="-120"/>
                          <a:ea typeface="標楷體" panose="03000509000000000000" pitchFamily="65" charset="-120"/>
                          <a:cs typeface="Times New Roman"/>
                        </a:rPr>
                        <a:t>護理</a:t>
                      </a:r>
                      <a:r>
                        <a:rPr kumimoji="0" lang="zh-TW" alt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照顧人力造冊管理</a:t>
                      </a:r>
                      <a:r>
                        <a:rPr lang="en-US" altLang="zh-TW" sz="1600" b="0" u="sng" dirty="0" smtClean="0">
                          <a:solidFill>
                            <a:srgbClr val="FF0000"/>
                          </a:solidFill>
                          <a:latin typeface="標楷體" pitchFamily="65" charset="-120"/>
                          <a:ea typeface="標楷體" pitchFamily="65" charset="-120"/>
                        </a:rPr>
                        <a:t>(32</a:t>
                      </a:r>
                      <a:r>
                        <a:rPr lang="zh-TW" altLang="zh-TW" sz="1600" b="0" u="sng" dirty="0" smtClean="0">
                          <a:solidFill>
                            <a:srgbClr val="FF0000"/>
                          </a:solidFill>
                          <a:latin typeface="標楷體" pitchFamily="65" charset="-120"/>
                          <a:ea typeface="標楷體" pitchFamily="65" charset="-120"/>
                        </a:rPr>
                        <a:t>分</a:t>
                      </a:r>
                      <a:r>
                        <a:rPr lang="en-US" altLang="zh-TW" sz="1600" b="0" u="sng" dirty="0" smtClean="0">
                          <a:solidFill>
                            <a:srgbClr val="FF0000"/>
                          </a:solidFill>
                          <a:latin typeface="標楷體" pitchFamily="65" charset="-120"/>
                          <a:ea typeface="標楷體" pitchFamily="65" charset="-120"/>
                        </a:rPr>
                        <a:t>)</a:t>
                      </a:r>
                      <a:endParaRPr kumimoji="0" lang="zh-TW" altLang="zh-TW" sz="1600" b="0" u="sng" kern="100" dirty="0" smtClean="0">
                        <a:solidFill>
                          <a:srgbClr val="FF0000"/>
                        </a:solidFill>
                        <a:effectLst/>
                        <a:latin typeface="標楷體" panose="03000509000000000000" pitchFamily="65" charset="-120"/>
                        <a:ea typeface="標楷體" panose="03000509000000000000" pitchFamily="65" charset="-120"/>
                        <a:cs typeface="Times New Roman"/>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71463" indent="-271463" algn="l" rtl="0" eaLnBrk="1" latinLnBrk="0" hangingPunct="1">
                        <a:spcAft>
                          <a:spcPts val="0"/>
                        </a:spcAft>
                        <a:buFont typeface="+mj-lt"/>
                        <a:buAutoNum type="arabicPeriod"/>
                      </a:pPr>
                      <a:r>
                        <a:rPr lang="zh-TW" altLang="en-US" sz="1600" u="none" kern="1200" dirty="0" smtClean="0">
                          <a:solidFill>
                            <a:schemeClr val="tx1"/>
                          </a:solidFill>
                          <a:effectLst/>
                          <a:latin typeface="+mn-lt"/>
                          <a:ea typeface="+mn-ea"/>
                          <a:cs typeface="Times New Roman"/>
                        </a:rPr>
                        <a:t>對轄內醫院專科護理師</a:t>
                      </a:r>
                      <a:r>
                        <a:rPr lang="en-US" altLang="zh-TW" sz="1600" u="none" kern="1200" dirty="0" smtClean="0">
                          <a:solidFill>
                            <a:schemeClr val="tx1"/>
                          </a:solidFill>
                          <a:effectLst/>
                          <a:latin typeface="+mn-lt"/>
                          <a:ea typeface="+mn-ea"/>
                          <a:cs typeface="Times New Roman"/>
                        </a:rPr>
                        <a:t>(</a:t>
                      </a:r>
                      <a:r>
                        <a:rPr lang="zh-TW" altLang="en-US" sz="1600" u="none" kern="1200" dirty="0" smtClean="0">
                          <a:solidFill>
                            <a:schemeClr val="tx1"/>
                          </a:solidFill>
                          <a:effectLst/>
                          <a:latin typeface="+mn-lt"/>
                          <a:ea typeface="+mn-ea"/>
                          <a:cs typeface="Times New Roman"/>
                        </a:rPr>
                        <a:t>下稱專師</a:t>
                      </a:r>
                      <a:r>
                        <a:rPr lang="en-US" altLang="zh-TW" sz="1600" u="none" kern="1200" dirty="0" smtClean="0">
                          <a:solidFill>
                            <a:schemeClr val="tx1"/>
                          </a:solidFill>
                          <a:effectLst/>
                          <a:latin typeface="+mn-lt"/>
                          <a:ea typeface="+mn-ea"/>
                          <a:cs typeface="Times New Roman"/>
                        </a:rPr>
                        <a:t>)</a:t>
                      </a:r>
                      <a:r>
                        <a:rPr lang="zh-TW" altLang="en-US" sz="1600" u="none" kern="1200" dirty="0" smtClean="0">
                          <a:solidFill>
                            <a:schemeClr val="tx1"/>
                          </a:solidFill>
                          <a:effectLst/>
                          <a:latin typeface="+mn-lt"/>
                          <a:ea typeface="+mn-ea"/>
                          <a:cs typeface="Times New Roman"/>
                        </a:rPr>
                        <a:t>執業狀況，訂有訪查管理機制</a:t>
                      </a:r>
                      <a:r>
                        <a:rPr lang="en-US" altLang="zh-TW" sz="1600" u="sng" dirty="0" smtClean="0">
                          <a:solidFill>
                            <a:srgbClr val="FF0000"/>
                          </a:solidFill>
                          <a:effectLst/>
                          <a:ea typeface="+mn-ea"/>
                          <a:cs typeface="Times New Roman"/>
                        </a:rPr>
                        <a:t>(17</a:t>
                      </a:r>
                      <a:r>
                        <a:rPr lang="zh-TW" altLang="en-US" sz="1600" u="sng" dirty="0" smtClean="0">
                          <a:solidFill>
                            <a:srgbClr val="FF0000"/>
                          </a:solidFill>
                          <a:effectLst/>
                          <a:ea typeface="+mn-ea"/>
                          <a:cs typeface="Times New Roman"/>
                        </a:rPr>
                        <a:t>分</a:t>
                      </a:r>
                      <a:r>
                        <a:rPr lang="en-US" altLang="zh-TW" sz="1600" u="sng" dirty="0" smtClean="0">
                          <a:solidFill>
                            <a:srgbClr val="FF0000"/>
                          </a:solidFill>
                          <a:effectLst/>
                          <a:ea typeface="+mn-ea"/>
                          <a:cs typeface="Times New Roman"/>
                        </a:rPr>
                        <a:t>)</a:t>
                      </a:r>
                    </a:p>
                    <a:p>
                      <a:pPr marL="271463" indent="-271463" algn="l" rtl="0" eaLnBrk="1" latinLnBrk="0" hangingPunct="1">
                        <a:spcAft>
                          <a:spcPts val="0"/>
                        </a:spcAft>
                        <a:buFont typeface="+mj-lt"/>
                        <a:buAutoNum type="arabicPeriod"/>
                      </a:pPr>
                      <a:r>
                        <a:rPr lang="zh-TW" altLang="en-US" sz="1600" u="none" kern="1200" dirty="0" smtClean="0">
                          <a:solidFill>
                            <a:schemeClr val="tx1"/>
                          </a:solidFill>
                          <a:effectLst/>
                          <a:latin typeface="+mn-lt"/>
                          <a:ea typeface="+mn-ea"/>
                          <a:cs typeface="Times New Roman"/>
                        </a:rPr>
                        <a:t>督導轄內醫院於本部所訂期限完成填報本部「醫院護理服務資料之建置與分析計畫」調查資料</a:t>
                      </a:r>
                      <a:r>
                        <a:rPr lang="en-US" altLang="zh-TW" sz="1600" u="sng" dirty="0" smtClean="0">
                          <a:solidFill>
                            <a:srgbClr val="FF0000"/>
                          </a:solidFill>
                          <a:effectLst/>
                          <a:latin typeface="+mn-lt"/>
                          <a:cs typeface="Times New Roman"/>
                        </a:rPr>
                        <a:t>(5</a:t>
                      </a:r>
                      <a:r>
                        <a:rPr lang="zh-TW" altLang="zh-TW" sz="1600" u="sng" dirty="0" smtClean="0">
                          <a:solidFill>
                            <a:srgbClr val="FF0000"/>
                          </a:solidFill>
                          <a:effectLst/>
                          <a:ea typeface="+mn-ea"/>
                          <a:cs typeface="Times New Roman"/>
                        </a:rPr>
                        <a:t>分</a:t>
                      </a:r>
                      <a:r>
                        <a:rPr lang="en-US" altLang="zh-TW" sz="1600" u="sng" dirty="0" smtClean="0">
                          <a:solidFill>
                            <a:srgbClr val="FF0000"/>
                          </a:solidFill>
                          <a:effectLst/>
                          <a:ea typeface="+mn-ea"/>
                          <a:cs typeface="Times New Roman"/>
                        </a:rPr>
                        <a:t>)</a:t>
                      </a:r>
                      <a:endParaRPr lang="en-US" altLang="zh-TW" sz="1600" u="none" kern="1200" dirty="0" smtClean="0">
                        <a:solidFill>
                          <a:schemeClr val="tx1"/>
                        </a:solidFill>
                        <a:effectLst/>
                        <a:latin typeface="+mn-lt"/>
                        <a:ea typeface="+mn-ea"/>
                        <a:cs typeface="Times New Roman"/>
                      </a:endParaRPr>
                    </a:p>
                    <a:p>
                      <a:pPr marL="271463" indent="-271463" algn="l" rtl="0" eaLnBrk="1" latinLnBrk="0" hangingPunct="1">
                        <a:spcAft>
                          <a:spcPts val="0"/>
                        </a:spcAft>
                        <a:buFont typeface="+mj-lt"/>
                        <a:buAutoNum type="arabicPeriod"/>
                      </a:pPr>
                      <a:r>
                        <a:rPr lang="zh-TW" altLang="en-US" sz="1600" u="none" kern="1200" dirty="0" smtClean="0">
                          <a:solidFill>
                            <a:schemeClr val="tx1"/>
                          </a:solidFill>
                          <a:effectLst/>
                          <a:latin typeface="+mn-lt"/>
                          <a:ea typeface="+mn-ea"/>
                          <a:cs typeface="Times New Roman"/>
                        </a:rPr>
                        <a:t>對轄內醫院之照顧服務員及所提供之照顧服務，訂有督導考核指標及提報考核結果</a:t>
                      </a:r>
                      <a:r>
                        <a:rPr lang="en-US" altLang="zh-TW" sz="1600" u="sng" dirty="0" smtClean="0">
                          <a:solidFill>
                            <a:srgbClr val="FF0000"/>
                          </a:solidFill>
                          <a:effectLst/>
                          <a:ea typeface="+mn-ea"/>
                          <a:cs typeface="Times New Roman"/>
                        </a:rPr>
                        <a:t>(</a:t>
                      </a:r>
                      <a:r>
                        <a:rPr lang="en-US" altLang="zh-TW" sz="1600" b="0" u="sng" dirty="0" smtClean="0">
                          <a:solidFill>
                            <a:srgbClr val="FF0000"/>
                          </a:solidFill>
                          <a:effectLst/>
                          <a:ea typeface="+mn-ea"/>
                          <a:cs typeface="Times New Roman"/>
                        </a:rPr>
                        <a:t>5</a:t>
                      </a:r>
                      <a:r>
                        <a:rPr lang="zh-TW" altLang="en-US" sz="1600" u="sng" dirty="0" smtClean="0">
                          <a:solidFill>
                            <a:srgbClr val="FF0000"/>
                          </a:solidFill>
                          <a:effectLst/>
                          <a:ea typeface="+mn-ea"/>
                          <a:cs typeface="Times New Roman"/>
                        </a:rPr>
                        <a:t>分</a:t>
                      </a:r>
                      <a:r>
                        <a:rPr lang="en-US" altLang="zh-TW" sz="1600" u="sng" dirty="0" smtClean="0">
                          <a:solidFill>
                            <a:srgbClr val="FF0000"/>
                          </a:solidFill>
                          <a:effectLst/>
                          <a:ea typeface="+mn-ea"/>
                          <a:cs typeface="Times New Roman"/>
                        </a:rPr>
                        <a:t>)</a:t>
                      </a:r>
                    </a:p>
                    <a:p>
                      <a:pPr marL="271463" indent="-271463" algn="l" rtl="0" eaLnBrk="1" latinLnBrk="0" hangingPunct="1">
                        <a:spcAft>
                          <a:spcPts val="0"/>
                        </a:spcAft>
                        <a:buFont typeface="+mj-lt"/>
                        <a:buAutoNum type="arabicPeriod"/>
                      </a:pPr>
                      <a:r>
                        <a:rPr lang="zh-HK" altLang="zh-TW" sz="1600" u="none" dirty="0" smtClean="0">
                          <a:solidFill>
                            <a:schemeClr val="tx1"/>
                          </a:solidFill>
                          <a:effectLst/>
                          <a:ea typeface="+mn-ea"/>
                          <a:cs typeface="Times New Roman"/>
                        </a:rPr>
                        <a:t>本年度</a:t>
                      </a:r>
                      <a:r>
                        <a:rPr lang="zh-TW" altLang="zh-TW" sz="1600" u="none" dirty="0" smtClean="0">
                          <a:solidFill>
                            <a:schemeClr val="tx1"/>
                          </a:solidFill>
                          <a:effectLst/>
                          <a:ea typeface="+mn-ea"/>
                          <a:cs typeface="Times New Roman"/>
                        </a:rPr>
                        <a:t>每個月</a:t>
                      </a:r>
                      <a:r>
                        <a:rPr lang="en-US" altLang="zh-TW" sz="1600" u="none" dirty="0" smtClean="0">
                          <a:solidFill>
                            <a:schemeClr val="tx1"/>
                          </a:solidFill>
                          <a:effectLst/>
                          <a:ea typeface="+mn-ea"/>
                          <a:cs typeface="Times New Roman"/>
                        </a:rPr>
                        <a:t>20</a:t>
                      </a:r>
                      <a:r>
                        <a:rPr lang="zh-TW" altLang="en-US" sz="1600" u="none" dirty="0" smtClean="0">
                          <a:solidFill>
                            <a:schemeClr val="tx1"/>
                          </a:solidFill>
                          <a:effectLst/>
                          <a:ea typeface="+mn-ea"/>
                          <a:cs typeface="Times New Roman"/>
                        </a:rPr>
                        <a:t>日前</a:t>
                      </a:r>
                      <a:r>
                        <a:rPr kumimoji="0" lang="zh-TW" altLang="zh-TW" sz="1600" b="0" u="none" kern="1200" dirty="0" smtClean="0">
                          <a:solidFill>
                            <a:srgbClr val="000000"/>
                          </a:solidFill>
                          <a:latin typeface="標楷體" pitchFamily="65" charset="-120"/>
                          <a:ea typeface="標楷體" pitchFamily="65" charset="-120"/>
                          <a:cs typeface="+mn-cs"/>
                        </a:rPr>
                        <a:t>至護產人員暨機構管理</a:t>
                      </a:r>
                      <a:r>
                        <a:rPr kumimoji="0" lang="zh-TW" altLang="zh-TW" sz="1600" b="0" u="none" kern="1200" dirty="0" smtClean="0">
                          <a:solidFill>
                            <a:schemeClr val="tx1"/>
                          </a:solidFill>
                          <a:latin typeface="標楷體" pitchFamily="65" charset="-120"/>
                          <a:ea typeface="標楷體" pitchFamily="65" charset="-120"/>
                          <a:cs typeface="+mn-cs"/>
                        </a:rPr>
                        <a:t>系統</a:t>
                      </a:r>
                      <a:r>
                        <a:rPr kumimoji="0" lang="zh-TW" altLang="en-US" sz="1600" b="0" u="none" kern="1200" dirty="0" smtClean="0">
                          <a:solidFill>
                            <a:schemeClr val="tx1"/>
                          </a:solidFill>
                          <a:latin typeface="標楷體" pitchFamily="65" charset="-120"/>
                          <a:ea typeface="標楷體" pitchFamily="65" charset="-120"/>
                          <a:cs typeface="+mn-cs"/>
                        </a:rPr>
                        <a:t>確認</a:t>
                      </a:r>
                      <a:r>
                        <a:rPr kumimoji="0" lang="zh-TW" altLang="zh-TW" sz="1600" b="0" u="none" kern="1200" dirty="0" smtClean="0">
                          <a:solidFill>
                            <a:srgbClr val="000000"/>
                          </a:solidFill>
                          <a:latin typeface="標楷體" pitchFamily="65" charset="-120"/>
                          <a:ea typeface="標楷體" pitchFamily="65" charset="-120"/>
                          <a:cs typeface="+mn-cs"/>
                        </a:rPr>
                        <a:t>一般護理之家照顧服務員及產後護理機構嬰兒照顧人員資料之</a:t>
                      </a:r>
                      <a:r>
                        <a:rPr kumimoji="0" lang="zh-TW" altLang="en-US" sz="1600" b="0" u="none" kern="1200" dirty="0" smtClean="0">
                          <a:solidFill>
                            <a:schemeClr val="tx1"/>
                          </a:solidFill>
                          <a:latin typeface="標楷體" pitchFamily="65" charset="-120"/>
                          <a:ea typeface="標楷體" pitchFamily="65" charset="-120"/>
                          <a:cs typeface="+mn-cs"/>
                        </a:rPr>
                        <a:t>登錄維護完成</a:t>
                      </a:r>
                      <a:r>
                        <a:rPr kumimoji="0" lang="zh-TW" altLang="zh-TW" sz="1600" b="0" u="none" kern="1200" dirty="0" smtClean="0">
                          <a:solidFill>
                            <a:schemeClr val="tx1"/>
                          </a:solidFill>
                          <a:latin typeface="標楷體" pitchFamily="65" charset="-120"/>
                          <a:ea typeface="標楷體" pitchFamily="65" charset="-120"/>
                          <a:cs typeface="+mn-cs"/>
                        </a:rPr>
                        <a:t>率</a:t>
                      </a:r>
                      <a:r>
                        <a:rPr lang="en-US" altLang="zh-TW" sz="1600" b="0" u="sng" kern="1200" dirty="0" smtClean="0">
                          <a:solidFill>
                            <a:srgbClr val="FF0000"/>
                          </a:solidFill>
                          <a:effectLst/>
                          <a:latin typeface="+mn-lt"/>
                          <a:ea typeface="+mn-ea"/>
                          <a:cs typeface="Times New Roman"/>
                        </a:rPr>
                        <a:t>(5</a:t>
                      </a:r>
                      <a:r>
                        <a:rPr lang="zh-TW" altLang="en-US" sz="1600" b="0" u="sng" kern="1200" dirty="0" smtClean="0">
                          <a:solidFill>
                            <a:srgbClr val="FF0000"/>
                          </a:solidFill>
                          <a:effectLst/>
                          <a:latin typeface="+mn-lt"/>
                          <a:ea typeface="+mn-ea"/>
                          <a:cs typeface="Times New Roman"/>
                        </a:rPr>
                        <a:t>分</a:t>
                      </a:r>
                      <a:r>
                        <a:rPr lang="en-US" altLang="zh-TW" sz="1600" b="0" u="sng" kern="1200" dirty="0" smtClean="0">
                          <a:solidFill>
                            <a:srgbClr val="FF0000"/>
                          </a:solidFill>
                          <a:effectLst/>
                          <a:latin typeface="+mn-lt"/>
                          <a:ea typeface="+mn-ea"/>
                          <a:cs typeface="Times New Roman"/>
                        </a:rPr>
                        <a:t>)</a:t>
                      </a: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7766284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60648"/>
            <a:ext cx="8229600" cy="845840"/>
          </a:xfrm>
        </p:spPr>
        <p:txBody>
          <a:bodyPr>
            <a:normAutofit fontScale="90000"/>
          </a:bodyPr>
          <a:lstStyle/>
          <a:p>
            <a:r>
              <a:rPr kumimoji="1" lang="zh-TW" altLang="en-US" dirty="0" smtClean="0">
                <a:latin typeface="標楷體" panose="03000509000000000000" pitchFamily="65" charset="-120"/>
                <a:ea typeface="標楷體" panose="03000509000000000000" pitchFamily="65" charset="-120"/>
              </a:rPr>
              <a:t>二、</a:t>
            </a:r>
            <a:r>
              <a:rPr kumimoji="1" lang="en-US" altLang="zh-TW" dirty="0" smtClean="0">
                <a:latin typeface="標楷體" panose="03000509000000000000" pitchFamily="65" charset="-120"/>
                <a:ea typeface="標楷體" panose="03000509000000000000" pitchFamily="65" charset="-120"/>
              </a:rPr>
              <a:t>107</a:t>
            </a:r>
            <a:r>
              <a:rPr kumimoji="1" lang="zh-TW" altLang="en-US" dirty="0" smtClean="0">
                <a:latin typeface="標楷體" panose="03000509000000000000" pitchFamily="65" charset="-120"/>
                <a:ea typeface="標楷體" panose="03000509000000000000" pitchFamily="65" charset="-120"/>
              </a:rPr>
              <a:t>年</a:t>
            </a:r>
            <a:r>
              <a:rPr kumimoji="1" lang="zh-TW" altLang="en-US" dirty="0">
                <a:latin typeface="標楷體" panose="03000509000000000000" pitchFamily="65" charset="-120"/>
                <a:ea typeface="標楷體" panose="03000509000000000000" pitchFamily="65" charset="-120"/>
              </a:rPr>
              <a:t>照護業務考評</a:t>
            </a:r>
            <a:r>
              <a:rPr kumimoji="1" lang="zh-TW" altLang="en-US" dirty="0" smtClean="0">
                <a:latin typeface="標楷體" panose="03000509000000000000" pitchFamily="65" charset="-120"/>
                <a:ea typeface="標楷體" panose="03000509000000000000" pitchFamily="65" charset="-120"/>
              </a:rPr>
              <a:t>項目</a:t>
            </a:r>
            <a:r>
              <a:rPr kumimoji="1" lang="en-US" altLang="zh-TW" dirty="0" smtClean="0">
                <a:latin typeface="標楷體" panose="03000509000000000000" pitchFamily="65" charset="-120"/>
                <a:ea typeface="標楷體" panose="03000509000000000000" pitchFamily="65" charset="-120"/>
              </a:rPr>
              <a:t>(4/4)</a:t>
            </a:r>
            <a:endParaRPr kumimoji="1" lang="zh-TW" altLang="en-US" dirty="0">
              <a:latin typeface="標楷體" panose="03000509000000000000" pitchFamily="65" charset="-120"/>
              <a:ea typeface="標楷體" panose="03000509000000000000" pitchFamily="65" charset="-120"/>
            </a:endParaRPr>
          </a:p>
        </p:txBody>
      </p:sp>
      <p:sp>
        <p:nvSpPr>
          <p:cNvPr id="7" name="投影片編號版面配置區 6"/>
          <p:cNvSpPr>
            <a:spLocks noGrp="1"/>
          </p:cNvSpPr>
          <p:nvPr>
            <p:ph type="sldNum" sz="quarter" idx="12"/>
          </p:nvPr>
        </p:nvSpPr>
        <p:spPr>
          <a:xfrm>
            <a:off x="8381675" y="6465425"/>
            <a:ext cx="762000" cy="365760"/>
          </a:xfrm>
        </p:spPr>
        <p:txBody>
          <a:bodyPr/>
          <a:lstStyle/>
          <a:p>
            <a:fld id="{B2241029-E8B3-4A71-8533-EAA168E9F39D}" type="slidenum">
              <a:rPr lang="zh-TW" altLang="en-US" smtClean="0">
                <a:solidFill>
                  <a:srgbClr val="000000"/>
                </a:solidFill>
              </a:rPr>
              <a:pPr/>
              <a:t>6</a:t>
            </a:fld>
            <a:endParaRPr lang="zh-TW" altLang="en-US" dirty="0">
              <a:solidFill>
                <a:srgbClr val="000000"/>
              </a:solidFill>
            </a:endParaRPr>
          </a:p>
        </p:txBody>
      </p:sp>
      <p:graphicFrame>
        <p:nvGraphicFramePr>
          <p:cNvPr id="5" name="表格 4"/>
          <p:cNvGraphicFramePr>
            <a:graphicFrameLocks noGrp="1"/>
          </p:cNvGraphicFramePr>
          <p:nvPr>
            <p:extLst>
              <p:ext uri="{D42A27DB-BD31-4B8C-83A1-F6EECF244321}">
                <p14:modId xmlns:p14="http://schemas.microsoft.com/office/powerpoint/2010/main" val="197911351"/>
              </p:ext>
            </p:extLst>
          </p:nvPr>
        </p:nvGraphicFramePr>
        <p:xfrm>
          <a:off x="107504" y="1340768"/>
          <a:ext cx="8784976" cy="5400600"/>
        </p:xfrm>
        <a:graphic>
          <a:graphicData uri="http://schemas.openxmlformats.org/drawingml/2006/table">
            <a:tbl>
              <a:tblPr firstRow="1" bandRow="1">
                <a:tableStyleId>{F5AB1C69-6EDB-4FF4-983F-18BD219EF322}</a:tableStyleId>
              </a:tblPr>
              <a:tblGrid>
                <a:gridCol w="1064528"/>
                <a:gridCol w="2053019"/>
                <a:gridCol w="5667429"/>
              </a:tblGrid>
              <a:tr h="369867">
                <a:tc>
                  <a:txBody>
                    <a:bodyPr/>
                    <a:lstStyle/>
                    <a:p>
                      <a:r>
                        <a:rPr kumimoji="0" lang="zh-TW" altLang="zh-TW" sz="1600" b="1" kern="1200" dirty="0" smtClean="0">
                          <a:solidFill>
                            <a:srgbClr val="002060"/>
                          </a:solidFill>
                          <a:effectLst/>
                          <a:latin typeface="標楷體" panose="03000509000000000000" pitchFamily="65" charset="-120"/>
                          <a:ea typeface="標楷體" panose="03000509000000000000" pitchFamily="65" charset="-120"/>
                          <a:cs typeface="+mn-cs"/>
                        </a:rPr>
                        <a:t>項次</a:t>
                      </a:r>
                      <a:endParaRPr lang="zh-TW" altLang="en-US" sz="1600" dirty="0">
                        <a:solidFill>
                          <a:srgbClr val="002060"/>
                        </a:solidFill>
                        <a:latin typeface="標楷體" panose="03000509000000000000" pitchFamily="65" charset="-120"/>
                        <a:ea typeface="標楷體" panose="03000509000000000000" pitchFamily="65"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zh-TW" altLang="zh-TW" sz="1600" b="1" kern="1200" dirty="0" smtClean="0">
                          <a:solidFill>
                            <a:srgbClr val="002060"/>
                          </a:solidFill>
                          <a:effectLst/>
                          <a:latin typeface="標楷體" panose="03000509000000000000" pitchFamily="65" charset="-120"/>
                          <a:ea typeface="標楷體" panose="03000509000000000000" pitchFamily="65" charset="-120"/>
                          <a:cs typeface="+mn-cs"/>
                        </a:rPr>
                        <a:t>考 評 項 目</a:t>
                      </a:r>
                      <a:endParaRPr lang="zh-TW" altLang="en-US" sz="1600" dirty="0">
                        <a:solidFill>
                          <a:srgbClr val="002060"/>
                        </a:solidFill>
                        <a:latin typeface="標楷體" panose="03000509000000000000" pitchFamily="65" charset="-120"/>
                        <a:ea typeface="標楷體" panose="03000509000000000000" pitchFamily="65"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z="1600" dirty="0" smtClean="0">
                          <a:solidFill>
                            <a:srgbClr val="002060"/>
                          </a:solidFill>
                          <a:latin typeface="標楷體" panose="03000509000000000000" pitchFamily="65" charset="-120"/>
                          <a:ea typeface="標楷體" panose="03000509000000000000" pitchFamily="65" charset="-120"/>
                        </a:rPr>
                        <a:t>考評依據</a:t>
                      </a:r>
                      <a:r>
                        <a:rPr lang="en-US" altLang="zh-TW" sz="1600" dirty="0" smtClean="0">
                          <a:solidFill>
                            <a:srgbClr val="002060"/>
                          </a:solidFill>
                          <a:latin typeface="標楷體" panose="03000509000000000000" pitchFamily="65" charset="-120"/>
                          <a:ea typeface="標楷體" panose="03000509000000000000" pitchFamily="65" charset="-120"/>
                        </a:rPr>
                        <a:t>(</a:t>
                      </a:r>
                      <a:r>
                        <a:rPr lang="zh-TW" altLang="en-US" sz="1600" dirty="0" smtClean="0">
                          <a:solidFill>
                            <a:srgbClr val="002060"/>
                          </a:solidFill>
                          <a:latin typeface="標楷體" panose="03000509000000000000" pitchFamily="65" charset="-120"/>
                          <a:ea typeface="標楷體" panose="03000509000000000000" pitchFamily="65" charset="-120"/>
                        </a:rPr>
                        <a:t>指標</a:t>
                      </a:r>
                      <a:r>
                        <a:rPr lang="en-US" altLang="zh-TW" sz="1600" dirty="0" smtClean="0">
                          <a:solidFill>
                            <a:srgbClr val="002060"/>
                          </a:solidFill>
                          <a:latin typeface="標楷體" panose="03000509000000000000" pitchFamily="65" charset="-120"/>
                          <a:ea typeface="標楷體" panose="03000509000000000000" pitchFamily="65" charset="-120"/>
                        </a:rPr>
                        <a:t>)</a:t>
                      </a:r>
                      <a:endParaRPr lang="zh-TW" altLang="en-US" sz="1600" dirty="0">
                        <a:solidFill>
                          <a:srgbClr val="002060"/>
                        </a:solidFill>
                        <a:latin typeface="標楷體" panose="03000509000000000000" pitchFamily="65" charset="-120"/>
                        <a:ea typeface="標楷體" panose="03000509000000000000" pitchFamily="65"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21298">
                <a:tc rowSpan="3">
                  <a:txBody>
                    <a:bodyPr/>
                    <a:lstStyle/>
                    <a:p>
                      <a:pPr marL="0" indent="0" algn="l" rtl="0" eaLnBrk="1" latinLnBrk="0" hangingPunct="1">
                        <a:spcAft>
                          <a:spcPts val="0"/>
                        </a:spcAft>
                      </a:pPr>
                      <a:r>
                        <a:rPr kumimoji="0" lang="zh-TW" sz="1600" b="0" u="none" kern="100" dirty="0" smtClean="0">
                          <a:solidFill>
                            <a:srgbClr val="000000"/>
                          </a:solidFill>
                          <a:effectLst/>
                          <a:latin typeface="標楷體" panose="03000509000000000000" pitchFamily="65" charset="-120"/>
                          <a:ea typeface="標楷體" panose="03000509000000000000" pitchFamily="65" charset="-120"/>
                          <a:cs typeface="Times New Roman"/>
                        </a:rPr>
                        <a:t>護產</a:t>
                      </a:r>
                      <a:r>
                        <a:rPr kumimoji="0" lang="zh-TW" altLang="en-US" sz="1600" b="0" u="none" kern="100" dirty="0" smtClean="0">
                          <a:solidFill>
                            <a:srgbClr val="000000"/>
                          </a:solidFill>
                          <a:effectLst/>
                          <a:latin typeface="標楷體" panose="03000509000000000000" pitchFamily="65" charset="-120"/>
                          <a:ea typeface="標楷體" panose="03000509000000000000" pitchFamily="65" charset="-120"/>
                          <a:cs typeface="Times New Roman"/>
                        </a:rPr>
                        <a:t>人力、</a:t>
                      </a:r>
                      <a:r>
                        <a:rPr kumimoji="0" lang="zh-TW" sz="1600" b="0" u="none" kern="100" dirty="0" smtClean="0">
                          <a:solidFill>
                            <a:srgbClr val="000000"/>
                          </a:solidFill>
                          <a:effectLst/>
                          <a:latin typeface="標楷體" panose="03000509000000000000" pitchFamily="65" charset="-120"/>
                          <a:ea typeface="標楷體" panose="03000509000000000000" pitchFamily="65" charset="-120"/>
                          <a:cs typeface="Times New Roman"/>
                        </a:rPr>
                        <a:t>機構管理</a:t>
                      </a:r>
                      <a:r>
                        <a:rPr kumimoji="0" lang="zh-TW" sz="1600" b="0" u="none" kern="100" dirty="0">
                          <a:solidFill>
                            <a:srgbClr val="000000"/>
                          </a:solidFill>
                          <a:effectLst/>
                          <a:latin typeface="標楷體" panose="03000509000000000000" pitchFamily="65" charset="-120"/>
                          <a:ea typeface="標楷體" panose="03000509000000000000" pitchFamily="65" charset="-120"/>
                          <a:cs typeface="Times New Roman"/>
                        </a:rPr>
                        <a:t>及</a:t>
                      </a:r>
                      <a:r>
                        <a:rPr kumimoji="0" lang="zh-TW" sz="1600" b="0" u="none" kern="100" dirty="0" smtClean="0">
                          <a:solidFill>
                            <a:srgbClr val="000000"/>
                          </a:solidFill>
                          <a:effectLst/>
                          <a:latin typeface="標楷體" panose="03000509000000000000" pitchFamily="65" charset="-120"/>
                          <a:ea typeface="標楷體" panose="03000509000000000000" pitchFamily="65" charset="-120"/>
                          <a:cs typeface="Times New Roman"/>
                        </a:rPr>
                        <a:t>評鑑</a:t>
                      </a:r>
                      <a:endParaRPr kumimoji="0" lang="en-US" altLang="zh-TW" sz="1600" b="0" u="none" kern="100" dirty="0" smtClean="0">
                        <a:solidFill>
                          <a:srgbClr val="000000"/>
                        </a:solidFill>
                        <a:effectLst/>
                        <a:latin typeface="標楷體" panose="03000509000000000000" pitchFamily="65" charset="-120"/>
                        <a:ea typeface="標楷體" panose="03000509000000000000" pitchFamily="65" charset="-120"/>
                        <a:cs typeface="Times New Roman"/>
                      </a:endParaRPr>
                    </a:p>
                    <a:p>
                      <a:pPr marL="0" indent="0" algn="l" rtl="0" eaLnBrk="1" latinLnBrk="0" hangingPunct="1">
                        <a:spcAft>
                          <a:spcPts val="0"/>
                        </a:spcAft>
                      </a:pPr>
                      <a:r>
                        <a:rPr kumimoji="0" lang="en-US" sz="1600" b="0" u="none" kern="100" dirty="0" smtClean="0">
                          <a:solidFill>
                            <a:schemeClr val="tx1"/>
                          </a:solidFill>
                          <a:effectLst/>
                          <a:latin typeface="標楷體" panose="03000509000000000000" pitchFamily="65" charset="-120"/>
                          <a:ea typeface="標楷體" panose="03000509000000000000" pitchFamily="65" charset="-120"/>
                          <a:cs typeface="Times New Roman"/>
                        </a:rPr>
                        <a:t>(</a:t>
                      </a:r>
                      <a:r>
                        <a:rPr kumimoji="0" lang="en-US" altLang="zh-TW" sz="1600" b="0" u="sng" kern="100" dirty="0" smtClean="0">
                          <a:solidFill>
                            <a:srgbClr val="FF0000"/>
                          </a:solidFill>
                          <a:effectLst/>
                          <a:latin typeface="標楷體" panose="03000509000000000000" pitchFamily="65" charset="-120"/>
                          <a:ea typeface="標楷體" panose="03000509000000000000" pitchFamily="65" charset="-120"/>
                          <a:cs typeface="Times New Roman"/>
                        </a:rPr>
                        <a:t>10</a:t>
                      </a:r>
                      <a:r>
                        <a:rPr kumimoji="0" lang="en-US" altLang="zh-TW" sz="1600" b="0" u="sng" kern="100" dirty="0" smtClean="0">
                          <a:solidFill>
                            <a:schemeClr val="tx1"/>
                          </a:solidFill>
                          <a:effectLst/>
                          <a:latin typeface="標楷體" panose="03000509000000000000" pitchFamily="65" charset="-120"/>
                          <a:ea typeface="標楷體" panose="03000509000000000000" pitchFamily="65" charset="-120"/>
                          <a:cs typeface="Times New Roman"/>
                        </a:rPr>
                        <a:t>0</a:t>
                      </a:r>
                      <a:r>
                        <a:rPr kumimoji="0" lang="zh-TW" sz="1600" b="0" u="none" kern="100" dirty="0" smtClean="0">
                          <a:solidFill>
                            <a:schemeClr val="tx1"/>
                          </a:solidFill>
                          <a:effectLst/>
                          <a:latin typeface="標楷體" panose="03000509000000000000" pitchFamily="65" charset="-120"/>
                          <a:ea typeface="標楷體" panose="03000509000000000000" pitchFamily="65" charset="-120"/>
                          <a:cs typeface="Times New Roman"/>
                        </a:rPr>
                        <a:t>分</a:t>
                      </a:r>
                      <a:r>
                        <a:rPr kumimoji="0" lang="en-US" sz="1600" b="0" u="none" kern="100" dirty="0">
                          <a:solidFill>
                            <a:srgbClr val="000000"/>
                          </a:solidFill>
                          <a:effectLst/>
                          <a:latin typeface="標楷體" panose="03000509000000000000" pitchFamily="65" charset="-120"/>
                          <a:ea typeface="標楷體" panose="03000509000000000000" pitchFamily="65" charset="-120"/>
                          <a:cs typeface="Times New Roman"/>
                        </a:rPr>
                        <a:t>)</a:t>
                      </a:r>
                      <a:endParaRPr kumimoji="0" lang="zh-TW" sz="1600" b="0" u="none" kern="100" dirty="0">
                        <a:solidFill>
                          <a:srgbClr val="000000"/>
                        </a:solidFill>
                        <a:effectLst/>
                        <a:latin typeface="標楷體" panose="03000509000000000000" pitchFamily="65" charset="-120"/>
                        <a:ea typeface="標楷體" panose="03000509000000000000" pitchFamily="65" charset="-120"/>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marL="444500" indent="-444500"/>
                      <a:r>
                        <a:rPr kumimoji="0" lang="en-US" altLang="zh-TW" sz="1600" u="none" kern="1200" dirty="0" smtClean="0">
                          <a:solidFill>
                            <a:schemeClr val="tx1"/>
                          </a:solidFill>
                          <a:effectLst/>
                          <a:latin typeface="標楷體" pitchFamily="65" charset="-120"/>
                          <a:ea typeface="標楷體" pitchFamily="65" charset="-120"/>
                          <a:cs typeface="+mn-cs"/>
                        </a:rPr>
                        <a:t>(</a:t>
                      </a:r>
                      <a:r>
                        <a:rPr kumimoji="0" lang="zh-TW" altLang="en-US" sz="1600" u="sng" kern="1200" dirty="0" smtClean="0">
                          <a:solidFill>
                            <a:srgbClr val="FF0000"/>
                          </a:solidFill>
                          <a:effectLst/>
                          <a:latin typeface="標楷體" pitchFamily="65" charset="-120"/>
                          <a:ea typeface="標楷體" pitchFamily="65" charset="-120"/>
                          <a:cs typeface="+mn-cs"/>
                        </a:rPr>
                        <a:t>三</a:t>
                      </a:r>
                      <a:r>
                        <a:rPr kumimoji="0" lang="en-US" altLang="zh-TW" sz="1600" u="none" kern="1200" dirty="0" smtClean="0">
                          <a:solidFill>
                            <a:schemeClr val="tx1"/>
                          </a:solidFill>
                          <a:effectLst/>
                          <a:latin typeface="標楷體" pitchFamily="65" charset="-120"/>
                          <a:ea typeface="標楷體" pitchFamily="65" charset="-120"/>
                          <a:cs typeface="+mn-cs"/>
                        </a:rPr>
                        <a:t>)</a:t>
                      </a:r>
                      <a:r>
                        <a:rPr kumimoji="0" lang="zh-TW" altLang="en-US" sz="1600" u="none" kern="1200" dirty="0" smtClean="0">
                          <a:solidFill>
                            <a:schemeClr val="tx1"/>
                          </a:solidFill>
                          <a:effectLst/>
                          <a:latin typeface="標楷體" pitchFamily="65" charset="-120"/>
                          <a:ea typeface="標楷體" pitchFamily="65" charset="-120"/>
                          <a:cs typeface="+mn-cs"/>
                        </a:rPr>
                        <a:t>強化</a:t>
                      </a:r>
                      <a:r>
                        <a:rPr kumimoji="0" lang="zh-TW" altLang="zh-TW" sz="1600" kern="1200" dirty="0" smtClean="0">
                          <a:solidFill>
                            <a:srgbClr val="000000"/>
                          </a:solidFill>
                          <a:effectLst/>
                          <a:latin typeface="標楷體" pitchFamily="65" charset="-120"/>
                          <a:ea typeface="標楷體" pitchFamily="65" charset="-120"/>
                          <a:cs typeface="+mn-cs"/>
                        </a:rPr>
                        <a:t>護理機構</a:t>
                      </a:r>
                      <a:r>
                        <a:rPr kumimoji="0" lang="zh-TW" altLang="en-US" sz="1600" u="none" kern="1200" dirty="0" smtClean="0">
                          <a:solidFill>
                            <a:schemeClr val="tx1"/>
                          </a:solidFill>
                          <a:effectLst/>
                          <a:latin typeface="標楷體" pitchFamily="65" charset="-120"/>
                          <a:ea typeface="標楷體" pitchFamily="65" charset="-120"/>
                          <a:cs typeface="+mn-cs"/>
                        </a:rPr>
                        <a:t>安全措施及教育訓練</a:t>
                      </a:r>
                      <a:r>
                        <a:rPr kumimoji="0" lang="en-US" altLang="zh-TW" sz="1600" u="sng" kern="1200" dirty="0" smtClean="0">
                          <a:solidFill>
                            <a:srgbClr val="FF0000"/>
                          </a:solidFill>
                          <a:effectLst/>
                          <a:latin typeface="標楷體" pitchFamily="65" charset="-120"/>
                          <a:ea typeface="標楷體" pitchFamily="65" charset="-120"/>
                          <a:cs typeface="+mn-cs"/>
                        </a:rPr>
                        <a:t>(55</a:t>
                      </a:r>
                      <a:r>
                        <a:rPr kumimoji="0" lang="zh-TW" altLang="zh-TW" sz="1600" u="sng" kern="1200" dirty="0" smtClean="0">
                          <a:solidFill>
                            <a:srgbClr val="FF0000"/>
                          </a:solidFill>
                          <a:effectLst/>
                          <a:latin typeface="標楷體" pitchFamily="65" charset="-120"/>
                          <a:ea typeface="標楷體" pitchFamily="65" charset="-120"/>
                          <a:cs typeface="+mn-cs"/>
                        </a:rPr>
                        <a:t>分</a:t>
                      </a:r>
                      <a:r>
                        <a:rPr kumimoji="0" lang="en-US" altLang="zh-TW" sz="1600" u="sng" kern="1200" dirty="0" smtClean="0">
                          <a:solidFill>
                            <a:srgbClr val="FF0000"/>
                          </a:solidFill>
                          <a:effectLst/>
                          <a:latin typeface="標楷體" pitchFamily="65" charset="-120"/>
                          <a:ea typeface="標楷體" pitchFamily="65" charset="-120"/>
                          <a:cs typeface="+mn-cs"/>
                        </a:rPr>
                        <a:t>)</a:t>
                      </a:r>
                      <a:endParaRPr lang="zh-TW" altLang="en-US" sz="1600" dirty="0">
                        <a:solidFill>
                          <a:srgbClr val="FF0000"/>
                        </a:solidFill>
                        <a:latin typeface="標楷體" pitchFamily="65" charset="-120"/>
                        <a:ea typeface="標楷體" pitchFamily="65" charset="-12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66700" marR="0" lvl="1" indent="-180975" algn="l" defTabSz="914400" rtl="0" eaLnBrk="1" fontAlgn="auto" latinLnBrk="0" hangingPunct="1">
                        <a:lnSpc>
                          <a:spcPct val="100000"/>
                        </a:lnSpc>
                        <a:spcBef>
                          <a:spcPts val="0"/>
                        </a:spcBef>
                        <a:spcAft>
                          <a:spcPts val="0"/>
                        </a:spcAft>
                        <a:buClrTx/>
                        <a:buSzTx/>
                        <a:buFontTx/>
                        <a:buNone/>
                        <a:tabLst/>
                        <a:defRPr/>
                      </a:pPr>
                      <a:r>
                        <a:rPr lang="zh-TW" altLang="en-US" sz="1600" b="1" kern="100" dirty="0" smtClean="0">
                          <a:solidFill>
                            <a:schemeClr val="tx1"/>
                          </a:solidFill>
                          <a:effectLst/>
                          <a:latin typeface="標楷體" pitchFamily="65" charset="-120"/>
                          <a:ea typeface="標楷體" pitchFamily="65" charset="-120"/>
                          <a:cs typeface="Times New Roman"/>
                        </a:rPr>
                        <a:t>一般護理之家督導考核及教育訓練</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(21</a:t>
                      </a:r>
                      <a:r>
                        <a:rPr kumimoji="0" lang="zh-TW" altLang="en-US"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a:t>
                      </a:r>
                    </a:p>
                    <a:p>
                      <a:pPr marL="428625"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en-US" sz="1600" u="none" kern="1200" dirty="0" smtClean="0">
                          <a:solidFill>
                            <a:schemeClr val="tx1"/>
                          </a:solidFill>
                          <a:effectLst/>
                          <a:latin typeface="標楷體" panose="03000509000000000000" pitchFamily="65" charset="-120"/>
                          <a:ea typeface="標楷體" panose="03000509000000000000" pitchFamily="65" charset="-120"/>
                          <a:cs typeface="+mn-cs"/>
                        </a:rPr>
                        <a:t>將</a:t>
                      </a:r>
                      <a:r>
                        <a:rPr kumimoji="0" lang="zh-TW" altLang="zh-TW" sz="1600" i="0" u="none" kern="1200" dirty="0" smtClean="0">
                          <a:solidFill>
                            <a:schemeClr val="tx1"/>
                          </a:solidFill>
                          <a:effectLst/>
                          <a:latin typeface="標楷體" panose="03000509000000000000" pitchFamily="65" charset="-120"/>
                          <a:ea typeface="標楷體" panose="03000509000000000000" pitchFamily="65" charset="-120"/>
                          <a:cs typeface="+mn-cs"/>
                        </a:rPr>
                        <a:t>一般護理之家</a:t>
                      </a:r>
                      <a:r>
                        <a:rPr kumimoji="0" lang="zh-TW" altLang="en-US" sz="1600" i="0" u="none" kern="1200" dirty="0" smtClean="0">
                          <a:solidFill>
                            <a:schemeClr val="tx1"/>
                          </a:solidFill>
                          <a:effectLst/>
                          <a:latin typeface="標楷體" panose="03000509000000000000" pitchFamily="65" charset="-120"/>
                          <a:ea typeface="標楷體" panose="03000509000000000000" pitchFamily="65" charset="-120"/>
                          <a:cs typeface="+mn-cs"/>
                        </a:rPr>
                        <a:t>辦理</a:t>
                      </a: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實地災害</a:t>
                      </a:r>
                      <a:r>
                        <a:rPr kumimoji="0" lang="zh-TW" altLang="en-US" sz="1600" u="none" kern="1200" dirty="0" smtClean="0">
                          <a:solidFill>
                            <a:schemeClr val="tx1"/>
                          </a:solidFill>
                          <a:effectLst/>
                          <a:latin typeface="標楷體" panose="03000509000000000000" pitchFamily="65" charset="-120"/>
                          <a:ea typeface="標楷體" panose="03000509000000000000" pitchFamily="65" charset="-120"/>
                          <a:cs typeface="+mn-cs"/>
                        </a:rPr>
                        <a:t>情境模擬</a:t>
                      </a: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演練</a:t>
                      </a:r>
                      <a:r>
                        <a:rPr kumimoji="0" lang="zh-TW" altLang="en-US" sz="1600" u="none" kern="1200" dirty="0" smtClean="0">
                          <a:solidFill>
                            <a:schemeClr val="tx1"/>
                          </a:solidFill>
                          <a:effectLst/>
                          <a:latin typeface="標楷體" panose="03000509000000000000" pitchFamily="65" charset="-120"/>
                          <a:ea typeface="標楷體" panose="03000509000000000000" pitchFamily="65" charset="-120"/>
                          <a:cs typeface="+mn-cs"/>
                        </a:rPr>
                        <a:t>列入地方督導考核指標項目</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(8</a:t>
                      </a:r>
                      <a:r>
                        <a:rPr kumimoji="0" lang="zh-TW" altLang="zh-TW"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a:t>
                      </a:r>
                    </a:p>
                    <a:p>
                      <a:pPr marL="428625"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en-US" sz="1600" u="none" kern="1200" dirty="0" smtClean="0">
                          <a:solidFill>
                            <a:schemeClr val="tx1"/>
                          </a:solidFill>
                          <a:effectLst/>
                          <a:latin typeface="標楷體" panose="03000509000000000000" pitchFamily="65" charset="-120"/>
                          <a:ea typeface="標楷體" panose="03000509000000000000" pitchFamily="65" charset="-120"/>
                          <a:cs typeface="+mn-cs"/>
                        </a:rPr>
                        <a:t>將一般護理之家防火避難安全風險自主檢核表列入督導考核指標項目</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(5</a:t>
                      </a:r>
                      <a:r>
                        <a:rPr kumimoji="0" lang="zh-TW" altLang="en-US"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a:t>
                      </a:r>
                    </a:p>
                    <a:p>
                      <a:pPr marL="428625"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en-US" sz="1600" u="none" kern="1200" dirty="0" smtClean="0">
                          <a:solidFill>
                            <a:schemeClr val="tx1"/>
                          </a:solidFill>
                          <a:effectLst/>
                          <a:latin typeface="標楷體" panose="03000509000000000000" pitchFamily="65" charset="-120"/>
                          <a:ea typeface="標楷體" panose="03000509000000000000" pitchFamily="65" charset="-120"/>
                          <a:cs typeface="+mn-cs"/>
                        </a:rPr>
                        <a:t>衛生局與轄區一般護理之家辦理夜間實地災害情境模擬示範演練及辦理防火管理種子人員培訓課程</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(7</a:t>
                      </a:r>
                      <a:r>
                        <a:rPr kumimoji="0" lang="zh-TW" altLang="en-US"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a:t>
                      </a:r>
                    </a:p>
                    <a:p>
                      <a:pPr marL="428625"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en-US" sz="1600" u="none" kern="1200" dirty="0" smtClean="0">
                          <a:solidFill>
                            <a:schemeClr val="tx1"/>
                          </a:solidFill>
                          <a:effectLst/>
                          <a:latin typeface="標楷體" panose="03000509000000000000" pitchFamily="65" charset="-120"/>
                          <a:ea typeface="標楷體" panose="03000509000000000000" pitchFamily="65" charset="-120"/>
                          <a:cs typeface="+mn-cs"/>
                        </a:rPr>
                        <a:t>落實一般護理之家基本資料及督導考核結果公告於政府網站 </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(1</a:t>
                      </a:r>
                      <a:r>
                        <a:rPr kumimoji="0" lang="zh-TW" altLang="en-US"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a:t>
                      </a: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24396">
                <a:tc vMerge="1">
                  <a:txBody>
                    <a:bodyPr/>
                    <a:lstStyle/>
                    <a:p>
                      <a:endParaRPr lang="zh-TW" altLang="en-US" dirty="0"/>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269875" indent="-269875" algn="l" rtl="0" eaLnBrk="1" latinLnBrk="0" hangingPunct="1">
                        <a:spcAft>
                          <a:spcPts val="0"/>
                        </a:spcAft>
                        <a:tabLst/>
                      </a:pPr>
                      <a:endParaRPr kumimoji="0" lang="zh-TW" sz="2000" u="sng" kern="1200" dirty="0">
                        <a:solidFill>
                          <a:srgbClr val="FF0000"/>
                        </a:solidFill>
                        <a:effectLst/>
                        <a:latin typeface="標楷體" pitchFamily="65" charset="-120"/>
                        <a:ea typeface="標楷體" pitchFamily="65" charset="-120"/>
                        <a:cs typeface="+mn-cs"/>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1600" b="1" kern="100" noProof="0" dirty="0" smtClean="0">
                          <a:solidFill>
                            <a:schemeClr val="tx1"/>
                          </a:solidFill>
                          <a:effectLst/>
                          <a:latin typeface="標楷體" pitchFamily="65" charset="-120"/>
                          <a:ea typeface="標楷體" pitchFamily="65" charset="-120"/>
                          <a:cs typeface="Times New Roman"/>
                        </a:rPr>
                        <a:t>產後護理機構督導考核及教育訓練</a:t>
                      </a:r>
                      <a:r>
                        <a:rPr kumimoji="0" lang="en-US" altLang="zh-TW" sz="1600" u="sng" kern="1200" noProof="0" dirty="0" smtClean="0">
                          <a:solidFill>
                            <a:srgbClr val="FF0000"/>
                          </a:solidFill>
                          <a:effectLst/>
                          <a:latin typeface="標楷體" panose="03000509000000000000" pitchFamily="65" charset="-120"/>
                          <a:ea typeface="標楷體" panose="03000509000000000000" pitchFamily="65" charset="-120"/>
                          <a:cs typeface="+mn-cs"/>
                        </a:rPr>
                        <a:t>(10</a:t>
                      </a:r>
                      <a:r>
                        <a:rPr kumimoji="0" lang="zh-TW" altLang="en-US" sz="1600" u="sng" kern="1200" noProof="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noProof="0" dirty="0" smtClean="0">
                          <a:solidFill>
                            <a:srgbClr val="FF0000"/>
                          </a:solidFill>
                          <a:effectLst/>
                          <a:latin typeface="標楷體" panose="03000509000000000000" pitchFamily="65" charset="-120"/>
                          <a:ea typeface="標楷體" panose="03000509000000000000" pitchFamily="65" charset="-120"/>
                          <a:cs typeface="+mn-cs"/>
                        </a:rPr>
                        <a:t>)</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將產後護理機構防火避難安全風險自主檢核表列入督導考核指標項目</a:t>
                      </a:r>
                      <a:r>
                        <a:rPr kumimoji="0" lang="en-US" altLang="zh-TW" sz="1600" u="none" kern="1200" dirty="0" smtClean="0">
                          <a:solidFill>
                            <a:schemeClr val="tx1"/>
                          </a:solidFill>
                          <a:effectLst/>
                          <a:latin typeface="標楷體" panose="03000509000000000000" pitchFamily="65" charset="-120"/>
                          <a:ea typeface="標楷體" panose="03000509000000000000" pitchFamily="65" charset="-120"/>
                          <a:cs typeface="+mn-cs"/>
                        </a:rPr>
                        <a:t> </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(5</a:t>
                      </a:r>
                      <a:r>
                        <a:rPr kumimoji="0" lang="zh-TW" altLang="zh-TW"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衛生局與轄區產後護理機構辦理夜間實地災害情境模擬示範演練</a:t>
                      </a:r>
                      <a:r>
                        <a:rPr kumimoji="0" lang="en-US" altLang="zh-TW" sz="1600" u="none" kern="1200" dirty="0" smtClean="0">
                          <a:solidFill>
                            <a:schemeClr val="tx1"/>
                          </a:solidFill>
                          <a:effectLst/>
                          <a:latin typeface="標楷體" panose="03000509000000000000" pitchFamily="65" charset="-120"/>
                          <a:ea typeface="標楷體" panose="03000509000000000000" pitchFamily="65" charset="-120"/>
                          <a:cs typeface="+mn-cs"/>
                        </a:rPr>
                        <a:t>(5</a:t>
                      </a: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分</a:t>
                      </a:r>
                      <a:r>
                        <a:rPr kumimoji="0" lang="en-US" altLang="zh-TW" sz="1600" u="none" kern="1200" dirty="0" smtClean="0">
                          <a:solidFill>
                            <a:schemeClr val="tx1"/>
                          </a:solidFill>
                          <a:effectLst/>
                          <a:latin typeface="標楷體" panose="03000509000000000000" pitchFamily="65" charset="-120"/>
                          <a:ea typeface="標楷體" panose="03000509000000000000" pitchFamily="65" charset="-120"/>
                          <a:cs typeface="+mn-cs"/>
                        </a:rPr>
                        <a:t>)</a:t>
                      </a:r>
                      <a:endPar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616973">
                <a:tc vMerge="1">
                  <a:txBody>
                    <a:bodyPr/>
                    <a:lstStyle/>
                    <a:p>
                      <a:pPr marL="0" indent="0" algn="l" rtl="0" eaLnBrk="1" latinLnBrk="0" hangingPunct="1">
                        <a:spcAft>
                          <a:spcPts val="0"/>
                        </a:spcAft>
                      </a:pPr>
                      <a:endParaRPr kumimoji="0" lang="zh-TW" sz="2000" b="0" u="none" kern="100" dirty="0">
                        <a:solidFill>
                          <a:srgbClr val="000000"/>
                        </a:solidFill>
                        <a:effectLst/>
                        <a:latin typeface="標楷體" panose="03000509000000000000" pitchFamily="65" charset="-120"/>
                        <a:ea typeface="標楷體" panose="03000509000000000000" pitchFamily="65" charset="-120"/>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269875" indent="-269875" algn="l" rtl="0" eaLnBrk="1" latinLnBrk="0" hangingPunct="1">
                        <a:spcAft>
                          <a:spcPts val="0"/>
                        </a:spcAft>
                        <a:tabLst/>
                      </a:pPr>
                      <a:endParaRPr kumimoji="0" lang="zh-TW" sz="2000" u="sng" kern="1200" dirty="0">
                        <a:solidFill>
                          <a:srgbClr val="FF0000"/>
                        </a:solidFill>
                        <a:effectLst/>
                        <a:latin typeface="標楷體" pitchFamily="65" charset="-120"/>
                        <a:ea typeface="標楷體" pitchFamily="65" charset="-120"/>
                        <a:cs typeface="+mn-cs"/>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a:spcAft>
                          <a:spcPts val="0"/>
                        </a:spcAft>
                      </a:pPr>
                      <a:r>
                        <a:rPr lang="zh-TW" altLang="en-US" sz="1600" b="1" kern="100" dirty="0" smtClean="0">
                          <a:solidFill>
                            <a:schemeClr val="tx1"/>
                          </a:solidFill>
                          <a:effectLst/>
                          <a:latin typeface="標楷體" pitchFamily="65" charset="-120"/>
                          <a:ea typeface="標楷體" pitchFamily="65" charset="-120"/>
                          <a:cs typeface="Times New Roman"/>
                        </a:rPr>
                        <a:t>配合公共安全政策及其他政策推動事項</a:t>
                      </a:r>
                      <a:r>
                        <a:rPr lang="en-US" altLang="zh-TW" sz="1600" u="sng" kern="100" dirty="0" smtClean="0">
                          <a:solidFill>
                            <a:srgbClr val="FF0000"/>
                          </a:solidFill>
                          <a:effectLst/>
                          <a:latin typeface="標楷體" pitchFamily="65" charset="-120"/>
                          <a:ea typeface="標楷體" pitchFamily="65" charset="-120"/>
                          <a:cs typeface="Times New Roman"/>
                        </a:rPr>
                        <a:t>(24</a:t>
                      </a:r>
                      <a:r>
                        <a:rPr lang="zh-TW" altLang="en-US" sz="1600" u="sng" kern="100" dirty="0" smtClean="0">
                          <a:solidFill>
                            <a:srgbClr val="FF0000"/>
                          </a:solidFill>
                          <a:effectLst/>
                          <a:latin typeface="標楷體" pitchFamily="65" charset="-120"/>
                          <a:ea typeface="標楷體" pitchFamily="65" charset="-120"/>
                          <a:cs typeface="Times New Roman"/>
                        </a:rPr>
                        <a:t>分</a:t>
                      </a:r>
                      <a:r>
                        <a:rPr lang="en-US" altLang="zh-TW" sz="1600" u="sng" kern="100" dirty="0" smtClean="0">
                          <a:solidFill>
                            <a:srgbClr val="FF0000"/>
                          </a:solidFill>
                          <a:effectLst/>
                          <a:latin typeface="標楷體" pitchFamily="65" charset="-120"/>
                          <a:ea typeface="標楷體" pitchFamily="65" charset="-120"/>
                          <a:cs typeface="Times New Roman"/>
                        </a:rPr>
                        <a:t>)</a:t>
                      </a:r>
                      <a:endParaRPr lang="en-US" altLang="zh-TW" sz="1600" b="1" u="sng" kern="100" dirty="0" smtClean="0">
                        <a:solidFill>
                          <a:schemeClr val="tx1"/>
                        </a:solidFill>
                        <a:effectLst/>
                        <a:latin typeface="標楷體" pitchFamily="65" charset="-120"/>
                        <a:ea typeface="標楷體" pitchFamily="65" charset="-120"/>
                        <a:cs typeface="Times New Roman"/>
                      </a:endParaRP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配合本部辦理「一般護理之家自動撒水設備設置」之消防安全補助</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(14</a:t>
                      </a:r>
                      <a:r>
                        <a:rPr kumimoji="0" lang="zh-TW" altLang="zh-TW"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TW" altLang="zh-TW" sz="1600" u="none" kern="1200" dirty="0" smtClean="0">
                          <a:solidFill>
                            <a:schemeClr val="tx1"/>
                          </a:solidFill>
                          <a:effectLst/>
                          <a:latin typeface="標楷體" panose="03000509000000000000" pitchFamily="65" charset="-120"/>
                          <a:ea typeface="標楷體" panose="03000509000000000000" pitchFamily="65" charset="-120"/>
                          <a:cs typeface="+mn-cs"/>
                        </a:rPr>
                        <a:t>配合本部一般護理之家評鑑結果，針對安全風險註記等級或需改善的缺失，於本部規定期限內追蹤輔導並有具體改善結果</a:t>
                      </a:r>
                      <a:r>
                        <a:rPr kumimoji="0" lang="en-US" altLang="zh-TW" sz="1600" u="sng" kern="1200" dirty="0" smtClean="0">
                          <a:solidFill>
                            <a:srgbClr val="FF0000"/>
                          </a:solidFill>
                          <a:effectLst/>
                          <a:latin typeface="標楷體" panose="03000509000000000000" pitchFamily="65" charset="-120"/>
                          <a:ea typeface="標楷體" panose="03000509000000000000" pitchFamily="65" charset="-120"/>
                          <a:cs typeface="+mn-cs"/>
                        </a:rPr>
                        <a:t>(10</a:t>
                      </a:r>
                      <a:r>
                        <a:rPr kumimoji="0" lang="zh-TW" altLang="zh-TW" sz="1600" u="sng" kern="1200" dirty="0" smtClean="0">
                          <a:solidFill>
                            <a:srgbClr val="FF0000"/>
                          </a:solidFill>
                          <a:effectLst/>
                          <a:latin typeface="標楷體" panose="03000509000000000000" pitchFamily="65" charset="-120"/>
                          <a:ea typeface="標楷體" panose="03000509000000000000" pitchFamily="65" charset="-120"/>
                          <a:cs typeface="+mn-cs"/>
                        </a:rPr>
                        <a:t>分</a:t>
                      </a:r>
                      <a:r>
                        <a:rPr lang="en-US" altLang="zh-TW" sz="1600" u="sng" kern="100" dirty="0" smtClean="0">
                          <a:solidFill>
                            <a:srgbClr val="FF0000"/>
                          </a:solidFill>
                          <a:effectLst/>
                          <a:latin typeface="標楷體" pitchFamily="65" charset="-120"/>
                          <a:ea typeface="標楷體" pitchFamily="65" charset="-120"/>
                          <a:cs typeface="Times New Roman"/>
                        </a:rPr>
                        <a:t>)</a:t>
                      </a:r>
                      <a:endParaRPr lang="zh-TW" sz="1600" u="sng" kern="100" dirty="0">
                        <a:solidFill>
                          <a:srgbClr val="FF0000"/>
                        </a:solidFill>
                        <a:effectLst/>
                        <a:latin typeface="標楷體" pitchFamily="65" charset="-120"/>
                        <a:ea typeface="標楷體" pitchFamily="65" charset="-120"/>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827310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en-US" sz="3200" b="1" dirty="0" smtClean="0">
                <a:latin typeface="標楷體" pitchFamily="65" charset="-120"/>
                <a:ea typeface="標楷體" pitchFamily="65" charset="-120"/>
              </a:rPr>
              <a:t>四</a:t>
            </a:r>
            <a:r>
              <a:rPr lang="zh-TW" altLang="zh-TW" sz="3200" b="1" dirty="0" smtClean="0">
                <a:latin typeface="標楷體" pitchFamily="65" charset="-120"/>
                <a:ea typeface="標楷體" pitchFamily="65" charset="-120"/>
              </a:rPr>
              <a:t>、</a:t>
            </a:r>
            <a:r>
              <a:rPr lang="zh-TW" altLang="en-US" sz="3200" b="1" dirty="0" smtClean="0">
                <a:latin typeface="標楷體" pitchFamily="65" charset="-120"/>
                <a:ea typeface="標楷體" pitchFamily="65" charset="-120"/>
              </a:rPr>
              <a:t>縣市衛生局提案</a:t>
            </a:r>
            <a:endParaRPr lang="en-US" altLang="zh-TW" sz="3200" b="1" dirty="0" smtClean="0">
              <a:latin typeface="標楷體" pitchFamily="65" charset="-120"/>
              <a:ea typeface="標楷體" pitchFamily="65" charset="-120"/>
            </a:endParaRPr>
          </a:p>
          <a:p>
            <a:pPr algn="ctr"/>
            <a:r>
              <a:rPr lang="en-US" altLang="zh-TW" sz="3200" b="1" dirty="0" smtClean="0">
                <a:latin typeface="標楷體" pitchFamily="65" charset="-120"/>
                <a:ea typeface="標楷體" pitchFamily="65" charset="-120"/>
              </a:rPr>
              <a:t>(</a:t>
            </a:r>
            <a:r>
              <a:rPr lang="zh-TW" altLang="en-US" sz="3200" b="1" dirty="0" smtClean="0">
                <a:latin typeface="標楷體" pitchFamily="65" charset="-120"/>
                <a:ea typeface="標楷體" pitchFamily="65" charset="-120"/>
              </a:rPr>
              <a:t> </a:t>
            </a:r>
            <a:r>
              <a:rPr lang="en-US" altLang="zh-TW" sz="3200" b="1" dirty="0" smtClean="0">
                <a:latin typeface="標楷體" pitchFamily="65" charset="-120"/>
                <a:ea typeface="標楷體" pitchFamily="65" charset="-120"/>
              </a:rPr>
              <a:t>3</a:t>
            </a:r>
            <a:r>
              <a:rPr lang="zh-TW" altLang="en-US" sz="3200" b="1" dirty="0" smtClean="0">
                <a:latin typeface="標楷體" pitchFamily="65" charset="-120"/>
                <a:ea typeface="標楷體" pitchFamily="65" charset="-120"/>
              </a:rPr>
              <a:t>案</a:t>
            </a:r>
            <a:r>
              <a:rPr lang="en-US" altLang="zh-TW" sz="3200" b="1" dirty="0" smtClean="0">
                <a:latin typeface="標楷體" pitchFamily="65" charset="-120"/>
                <a:ea typeface="標楷體" pitchFamily="65" charset="-120"/>
              </a:rPr>
              <a:t>)</a:t>
            </a:r>
            <a:r>
              <a:rPr lang="en-US" altLang="zh-TW" sz="3200" b="1" dirty="0">
                <a:latin typeface="標楷體" pitchFamily="65" charset="-120"/>
                <a:ea typeface="標楷體" pitchFamily="65" charset="-120"/>
              </a:rPr>
              <a:t/>
            </a:r>
            <a:br>
              <a:rPr lang="en-US" altLang="zh-TW" sz="3200" b="1" dirty="0">
                <a:latin typeface="標楷體" pitchFamily="65" charset="-120"/>
                <a:ea typeface="標楷體" pitchFamily="65" charset="-120"/>
              </a:rPr>
            </a:br>
            <a:endParaRPr lang="zh-TW" altLang="en-US" sz="3200" b="1" dirty="0">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91413" y="6492240"/>
            <a:ext cx="762000" cy="365760"/>
          </a:xfrm>
        </p:spPr>
        <p:txBody>
          <a:bodyPr/>
          <a:lstStyle/>
          <a:p>
            <a:fld id="{B2241029-E8B3-4A71-8533-EAA168E9F39D}" type="slidenum">
              <a:rPr lang="zh-TW" altLang="en-US" smtClean="0">
                <a:solidFill>
                  <a:srgbClr val="000000"/>
                </a:solidFill>
              </a:rPr>
              <a:pPr/>
              <a:t>7</a:t>
            </a:fld>
            <a:endParaRPr lang="zh-TW" altLang="en-US" dirty="0">
              <a:solidFill>
                <a:srgbClr val="000000"/>
              </a:solidFill>
            </a:endParaRPr>
          </a:p>
        </p:txBody>
      </p:sp>
    </p:spTree>
    <p:extLst>
      <p:ext uri="{BB962C8B-B14F-4D97-AF65-F5344CB8AC3E}">
        <p14:creationId xmlns:p14="http://schemas.microsoft.com/office/powerpoint/2010/main" val="22826727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881053848"/>
              </p:ext>
            </p:extLst>
          </p:nvPr>
        </p:nvGraphicFramePr>
        <p:xfrm>
          <a:off x="107503" y="1844824"/>
          <a:ext cx="8885974" cy="2936240"/>
        </p:xfrm>
        <a:graphic>
          <a:graphicData uri="http://schemas.openxmlformats.org/drawingml/2006/table">
            <a:tbl>
              <a:tblPr firstRow="1" firstCol="1" lastRow="1" lastCol="1" bandRow="1" bandCol="1">
                <a:tableStyleId>{5940675A-B579-460E-94D1-54222C63F5DA}</a:tableStyleId>
              </a:tblPr>
              <a:tblGrid>
                <a:gridCol w="1549846"/>
                <a:gridCol w="1476044"/>
                <a:gridCol w="3256796"/>
                <a:gridCol w="2603288"/>
              </a:tblGrid>
              <a:tr h="44561">
                <a:tc>
                  <a:txBody>
                    <a:bodyPr/>
                    <a:lstStyle/>
                    <a:p>
                      <a:pPr algn="ctr">
                        <a:lnSpc>
                          <a:spcPts val="2000"/>
                        </a:lnSpc>
                        <a:spcAft>
                          <a:spcPts val="0"/>
                        </a:spcAft>
                      </a:pPr>
                      <a:r>
                        <a:rPr lang="en-US" sz="2000" b="1" kern="100" dirty="0" smtClean="0">
                          <a:effectLst/>
                          <a:latin typeface="標楷體" panose="03000509000000000000" pitchFamily="65" charset="-120"/>
                          <a:ea typeface="標楷體" panose="03000509000000000000" pitchFamily="65" charset="-120"/>
                        </a:rPr>
                        <a:t>­­</a:t>
                      </a:r>
                      <a:r>
                        <a:rPr lang="zh-TW" sz="2000" b="1" kern="100" dirty="0" smtClean="0">
                          <a:effectLst/>
                          <a:latin typeface="標楷體" panose="03000509000000000000" pitchFamily="65" charset="-120"/>
                          <a:ea typeface="標楷體" panose="03000509000000000000" pitchFamily="65" charset="-120"/>
                        </a:rPr>
                        <a:t>考評項目</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smtClean="0">
                          <a:effectLst/>
                          <a:latin typeface="標楷體" panose="03000509000000000000" pitchFamily="65" charset="-120"/>
                          <a:ea typeface="標楷體" panose="03000509000000000000" pitchFamily="65" charset="-120"/>
                        </a:rPr>
                        <a:t>考評依據</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a:effectLst/>
                          <a:latin typeface="標楷體" panose="03000509000000000000" pitchFamily="65" charset="-120"/>
                          <a:ea typeface="標楷體" panose="03000509000000000000" pitchFamily="65" charset="-120"/>
                        </a:rPr>
                        <a:t>衛生局意見內容</a:t>
                      </a: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a:effectLst/>
                          <a:latin typeface="標楷體" panose="03000509000000000000" pitchFamily="65" charset="-120"/>
                          <a:ea typeface="標楷體" panose="03000509000000000000" pitchFamily="65" charset="-120"/>
                        </a:rPr>
                        <a:t>衛生福利部</a:t>
                      </a:r>
                      <a:r>
                        <a:rPr lang="zh-TW" sz="2000" b="1" kern="100" dirty="0" smtClean="0">
                          <a:effectLst/>
                          <a:latin typeface="標楷體" panose="03000509000000000000" pitchFamily="65" charset="-120"/>
                          <a:ea typeface="標楷體" panose="03000509000000000000" pitchFamily="65" charset="-120"/>
                        </a:rPr>
                        <a:t>回應</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r>
              <a:tr h="2446601">
                <a:tc>
                  <a:txBody>
                    <a:bodyPr/>
                    <a:lstStyle/>
                    <a:p>
                      <a:r>
                        <a:rPr lang="zh-TW" altLang="en-US"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照護業務</a:t>
                      </a:r>
                      <a:r>
                        <a:rPr lang="en-US" altLang="zh-TW"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a:t>
                      </a:r>
                      <a:r>
                        <a:rPr lang="zh-TW" altLang="en-US"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護產機構管理及評鑑</a:t>
                      </a:r>
                      <a:r>
                        <a:rPr lang="en-US" altLang="zh-TW"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a:t>
                      </a:r>
                      <a:r>
                        <a:rPr lang="zh-TW" altLang="en-US"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二</a:t>
                      </a:r>
                      <a:r>
                        <a:rPr lang="en-US" altLang="zh-TW"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a:t>
                      </a:r>
                      <a:r>
                        <a:rPr lang="zh-TW" altLang="en-US"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護理及照顧人力造冊管理</a:t>
                      </a:r>
                      <a:r>
                        <a:rPr lang="en-US" altLang="zh-TW"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(32</a:t>
                      </a:r>
                      <a:r>
                        <a:rPr lang="zh-TW" altLang="en-US"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分</a:t>
                      </a:r>
                      <a:r>
                        <a:rPr lang="en-US" altLang="zh-TW" sz="1800" b="0" u="none" strike="noStrike"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a:t>
                      </a:r>
                      <a:endParaRPr lang="zh-TW" sz="1800" b="0" u="none" strike="noStrike"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114300" marR="114300" marT="0" marB="0"/>
                </a:tc>
                <a:tc>
                  <a:txBody>
                    <a:bodyPr/>
                    <a:lstStyle/>
                    <a:p>
                      <a:r>
                        <a:rPr lang="en-US" altLang="zh-TW" sz="1800" b="0" kern="100" dirty="0" smtClean="0">
                          <a:solidFill>
                            <a:schemeClr val="tx1"/>
                          </a:solidFill>
                          <a:effectLst/>
                          <a:latin typeface="標楷體" panose="03000509000000000000" pitchFamily="65" charset="-120"/>
                          <a:ea typeface="標楷體" panose="03000509000000000000" pitchFamily="65" charset="-120"/>
                        </a:rPr>
                        <a:t>1.</a:t>
                      </a:r>
                      <a:r>
                        <a:rPr lang="zh-TW" altLang="en-US" sz="1800" b="0" kern="100" dirty="0" smtClean="0">
                          <a:solidFill>
                            <a:schemeClr val="tx1"/>
                          </a:solidFill>
                          <a:effectLst/>
                          <a:latin typeface="標楷體" panose="03000509000000000000" pitchFamily="65" charset="-120"/>
                          <a:ea typeface="標楷體" panose="03000509000000000000" pitchFamily="65" charset="-120"/>
                        </a:rPr>
                        <a:t>對轄內醫院執行專科護理師</a:t>
                      </a:r>
                      <a:r>
                        <a:rPr lang="en-US" altLang="zh-TW" sz="1800" b="0" kern="100" dirty="0" smtClean="0">
                          <a:solidFill>
                            <a:schemeClr val="tx1"/>
                          </a:solidFill>
                          <a:effectLst/>
                          <a:latin typeface="標楷體" panose="03000509000000000000" pitchFamily="65" charset="-120"/>
                          <a:ea typeface="標楷體" panose="03000509000000000000" pitchFamily="65" charset="-120"/>
                        </a:rPr>
                        <a:t>(</a:t>
                      </a:r>
                      <a:r>
                        <a:rPr lang="zh-TW" altLang="en-US" sz="1800" b="0" kern="100" dirty="0" smtClean="0">
                          <a:solidFill>
                            <a:schemeClr val="tx1"/>
                          </a:solidFill>
                          <a:effectLst/>
                          <a:latin typeface="標楷體" panose="03000509000000000000" pitchFamily="65" charset="-120"/>
                          <a:ea typeface="標楷體" panose="03000509000000000000" pitchFamily="65" charset="-120"/>
                        </a:rPr>
                        <a:t>下稱專師</a:t>
                      </a:r>
                      <a:r>
                        <a:rPr lang="en-US" altLang="zh-TW" sz="1800" b="0" kern="100" dirty="0" smtClean="0">
                          <a:solidFill>
                            <a:schemeClr val="tx1"/>
                          </a:solidFill>
                          <a:effectLst/>
                          <a:latin typeface="標楷體" panose="03000509000000000000" pitchFamily="65" charset="-120"/>
                          <a:ea typeface="標楷體" panose="03000509000000000000" pitchFamily="65" charset="-120"/>
                        </a:rPr>
                        <a:t>)</a:t>
                      </a:r>
                      <a:r>
                        <a:rPr lang="zh-TW" altLang="en-US" sz="1800" b="0" kern="100" dirty="0" smtClean="0">
                          <a:solidFill>
                            <a:schemeClr val="tx1"/>
                          </a:solidFill>
                          <a:effectLst/>
                          <a:latin typeface="標楷體" panose="03000509000000000000" pitchFamily="65" charset="-120"/>
                          <a:ea typeface="標楷體" panose="03000509000000000000" pitchFamily="65" charset="-120"/>
                        </a:rPr>
                        <a:t>執業狀況，訂有訪查管理機制</a:t>
                      </a:r>
                      <a:r>
                        <a:rPr lang="en-US" altLang="zh-TW" sz="1800" b="0" kern="100" dirty="0" smtClean="0">
                          <a:solidFill>
                            <a:schemeClr val="tx1"/>
                          </a:solidFill>
                          <a:effectLst/>
                          <a:latin typeface="標楷體" panose="03000509000000000000" pitchFamily="65" charset="-120"/>
                          <a:ea typeface="標楷體" panose="03000509000000000000" pitchFamily="65" charset="-120"/>
                        </a:rPr>
                        <a:t>(17</a:t>
                      </a:r>
                      <a:r>
                        <a:rPr lang="zh-TW" altLang="en-US" sz="1800" b="0" kern="100" dirty="0" smtClean="0">
                          <a:solidFill>
                            <a:schemeClr val="tx1"/>
                          </a:solidFill>
                          <a:effectLst/>
                          <a:latin typeface="標楷體" panose="03000509000000000000" pitchFamily="65" charset="-120"/>
                          <a:ea typeface="標楷體" panose="03000509000000000000" pitchFamily="65" charset="-120"/>
                        </a:rPr>
                        <a:t>分</a:t>
                      </a:r>
                      <a:r>
                        <a:rPr lang="en-US" altLang="zh-TW" sz="1800" b="0" kern="100" dirty="0" smtClean="0">
                          <a:solidFill>
                            <a:schemeClr val="tx1"/>
                          </a:solidFill>
                          <a:effectLst/>
                          <a:latin typeface="標楷體" panose="03000509000000000000" pitchFamily="65" charset="-120"/>
                          <a:ea typeface="標楷體" panose="03000509000000000000" pitchFamily="65" charset="-120"/>
                        </a:rPr>
                        <a:t>) </a:t>
                      </a:r>
                      <a:endParaRPr lang="zh-TW" altLang="en-US" sz="1800" b="0" kern="100" dirty="0" smtClean="0">
                        <a:solidFill>
                          <a:schemeClr val="tx1"/>
                        </a:solidFill>
                        <a:effectLst/>
                        <a:latin typeface="標楷體" panose="03000509000000000000" pitchFamily="65" charset="-120"/>
                        <a:ea typeface="標楷體" panose="03000509000000000000" pitchFamily="65" charset="-120"/>
                      </a:endParaRPr>
                    </a:p>
                    <a:p>
                      <a:endParaRPr lang="zh-TW" sz="1800" b="0" kern="100" dirty="0">
                        <a:solidFill>
                          <a:schemeClr val="tx1"/>
                        </a:solidFill>
                        <a:effectLst/>
                        <a:latin typeface="標楷體" panose="03000509000000000000" pitchFamily="65" charset="-120"/>
                        <a:ea typeface="標楷體" panose="03000509000000000000" pitchFamily="65" charset="-120"/>
                      </a:endParaRPr>
                    </a:p>
                  </a:txBody>
                  <a:tcPr marL="47567" marR="47567" marT="0" marB="0"/>
                </a:tc>
                <a:tc>
                  <a:txBody>
                    <a:bodyPr/>
                    <a:lstStyle/>
                    <a:p>
                      <a:pPr marL="268288" marR="0" indent="-268288" algn="ctr" defTabSz="914400" rtl="0" eaLnBrk="1" fontAlgn="auto" latinLnBrk="0" hangingPunct="1">
                        <a:lnSpc>
                          <a:spcPts val="2000"/>
                        </a:lnSpc>
                        <a:spcBef>
                          <a:spcPts val="0"/>
                        </a:spcBef>
                        <a:spcAft>
                          <a:spcPts val="0"/>
                        </a:spcAft>
                        <a:buClrTx/>
                        <a:buSzTx/>
                        <a:buFontTx/>
                        <a:buNone/>
                        <a:tabLst/>
                        <a:defRPr/>
                      </a:pPr>
                      <a:r>
                        <a:rPr lang="en-US" altLang="zh-TW" sz="1800" b="0" kern="100" dirty="0" smtClean="0">
                          <a:solidFill>
                            <a:schemeClr val="tx1"/>
                          </a:solidFill>
                          <a:effectLst/>
                          <a:latin typeface="標楷體" panose="03000509000000000000" pitchFamily="65" charset="-120"/>
                          <a:ea typeface="標楷體" panose="03000509000000000000" pitchFamily="65" charset="-120"/>
                        </a:rPr>
                        <a:t>(</a:t>
                      </a:r>
                      <a:r>
                        <a:rPr lang="zh-TW" altLang="en-US" sz="1800" b="0" kern="100" dirty="0" smtClean="0">
                          <a:solidFill>
                            <a:schemeClr val="tx1"/>
                          </a:solidFill>
                          <a:effectLst/>
                          <a:latin typeface="標楷體" panose="03000509000000000000" pitchFamily="65" charset="-120"/>
                          <a:ea typeface="標楷體" panose="03000509000000000000" pitchFamily="65" charset="-120"/>
                        </a:rPr>
                        <a:t>台北市</a:t>
                      </a:r>
                      <a:r>
                        <a:rPr lang="en-US" altLang="zh-TW" sz="1800" b="0" kern="100" dirty="0" smtClean="0">
                          <a:solidFill>
                            <a:schemeClr val="tx1"/>
                          </a:solidFill>
                          <a:effectLst/>
                          <a:latin typeface="標楷體" panose="03000509000000000000" pitchFamily="65" charset="-120"/>
                          <a:ea typeface="標楷體" panose="03000509000000000000" pitchFamily="65" charset="-120"/>
                        </a:rPr>
                        <a:t>)</a:t>
                      </a:r>
                    </a:p>
                    <a:p>
                      <a:pPr marL="268288" marR="0" indent="-268288" algn="l" defTabSz="914400" rtl="0" eaLnBrk="1" fontAlgn="auto" latinLnBrk="0" hangingPunct="1">
                        <a:lnSpc>
                          <a:spcPts val="2000"/>
                        </a:lnSpc>
                        <a:spcBef>
                          <a:spcPts val="0"/>
                        </a:spcBef>
                        <a:spcAft>
                          <a:spcPts val="0"/>
                        </a:spcAft>
                        <a:buClrTx/>
                        <a:buSzTx/>
                        <a:buFontTx/>
                        <a:buNone/>
                        <a:tabLst/>
                        <a:defRPr/>
                      </a:pPr>
                      <a:r>
                        <a:rPr lang="zh-TW" altLang="en-US" sz="1800" b="0" kern="100" dirty="0" smtClean="0">
                          <a:solidFill>
                            <a:schemeClr val="tx1"/>
                          </a:solidFill>
                          <a:effectLst/>
                          <a:latin typeface="標楷體" panose="03000509000000000000" pitchFamily="65" charset="-120"/>
                          <a:ea typeface="標楷體" panose="03000509000000000000" pitchFamily="65" charset="-120"/>
                        </a:rPr>
                        <a:t>一、建請於護理師執業登記時增加專科護理師科別欄位。</a:t>
                      </a:r>
                    </a:p>
                    <a:p>
                      <a:pPr marL="268288" marR="0" indent="-268288" algn="l" defTabSz="914400" rtl="0" eaLnBrk="1" fontAlgn="auto" latinLnBrk="0" hangingPunct="1">
                        <a:lnSpc>
                          <a:spcPts val="2000"/>
                        </a:lnSpc>
                        <a:spcBef>
                          <a:spcPts val="0"/>
                        </a:spcBef>
                        <a:spcAft>
                          <a:spcPts val="0"/>
                        </a:spcAft>
                        <a:buClrTx/>
                        <a:buSzTx/>
                        <a:buFontTx/>
                        <a:buNone/>
                        <a:tabLst/>
                        <a:defRPr/>
                      </a:pPr>
                      <a:r>
                        <a:rPr lang="zh-TW" altLang="en-US" sz="1800" b="0" kern="100" dirty="0" smtClean="0">
                          <a:solidFill>
                            <a:schemeClr val="tx1"/>
                          </a:solidFill>
                          <a:effectLst/>
                          <a:latin typeface="標楷體" panose="03000509000000000000" pitchFamily="65" charset="-120"/>
                          <a:ea typeface="標楷體" panose="03000509000000000000" pitchFamily="65" charset="-120"/>
                        </a:rPr>
                        <a:t>二、各醫院備查內容，未能與護理師執業登記同步異動，建請開放系統權限，讓各醫院逕行至護產系統填報並更新專科護理師清冊。</a:t>
                      </a:r>
                    </a:p>
                    <a:p>
                      <a:pPr marL="268288" marR="0" indent="-268288" algn="ctr" defTabSz="914400" rtl="0" eaLnBrk="1" fontAlgn="auto" latinLnBrk="0" hangingPunct="1">
                        <a:lnSpc>
                          <a:spcPts val="2000"/>
                        </a:lnSpc>
                        <a:spcBef>
                          <a:spcPts val="0"/>
                        </a:spcBef>
                        <a:spcAft>
                          <a:spcPts val="0"/>
                        </a:spcAft>
                        <a:buClrTx/>
                        <a:buSzTx/>
                        <a:buFontTx/>
                        <a:buNone/>
                        <a:tabLst/>
                        <a:defRPr/>
                      </a:pPr>
                      <a:endParaRPr lang="zh-TW" sz="1800" b="0" kern="100" dirty="0">
                        <a:solidFill>
                          <a:schemeClr val="tx1"/>
                        </a:solidFill>
                        <a:effectLst/>
                        <a:latin typeface="標楷體" panose="03000509000000000000" pitchFamily="65" charset="-120"/>
                        <a:ea typeface="標楷體" panose="03000509000000000000" pitchFamily="65" charset="-120"/>
                      </a:endParaRPr>
                    </a:p>
                  </a:txBody>
                  <a:tcPr marL="47567" marR="47567" marT="0" marB="0"/>
                </a:tc>
                <a:tc>
                  <a:txBody>
                    <a:bodyPr/>
                    <a:lstStyle/>
                    <a:p>
                      <a:pPr algn="ctr"/>
                      <a:r>
                        <a:rPr lang="en-US" altLang="zh-TW" sz="1600" b="0" kern="1200" dirty="0" smtClean="0">
                          <a:solidFill>
                            <a:schemeClr val="tx1"/>
                          </a:solidFill>
                          <a:effectLst/>
                          <a:latin typeface="標楷體" panose="03000509000000000000" pitchFamily="65" charset="-120"/>
                          <a:ea typeface="標楷體" panose="03000509000000000000" pitchFamily="65" charset="-120"/>
                          <a:cs typeface="+mn-cs"/>
                        </a:rPr>
                        <a:t>(2</a:t>
                      </a:r>
                      <a:r>
                        <a:rPr lang="zh-TW" altLang="en-US" sz="1600" b="0" kern="1200" dirty="0" smtClean="0">
                          <a:solidFill>
                            <a:schemeClr val="tx1"/>
                          </a:solidFill>
                          <a:effectLst/>
                          <a:latin typeface="標楷體" panose="03000509000000000000" pitchFamily="65" charset="-120"/>
                          <a:ea typeface="標楷體" panose="03000509000000000000" pitchFamily="65" charset="-120"/>
                          <a:cs typeface="+mn-cs"/>
                        </a:rPr>
                        <a:t>科</a:t>
                      </a:r>
                      <a:r>
                        <a:rPr lang="en-US" altLang="zh-TW" sz="1600" b="0" kern="1200" dirty="0" smtClean="0">
                          <a:solidFill>
                            <a:schemeClr val="tx1"/>
                          </a:solidFill>
                          <a:effectLst/>
                          <a:latin typeface="標楷體" panose="03000509000000000000" pitchFamily="65" charset="-120"/>
                          <a:ea typeface="標楷體" panose="03000509000000000000" pitchFamily="65" charset="-120"/>
                          <a:cs typeface="+mn-cs"/>
                        </a:rPr>
                        <a:t>)</a:t>
                      </a:r>
                    </a:p>
                    <a:p>
                      <a:pPr marL="342900" lvl="0" indent="-342900">
                        <a:spcAft>
                          <a:spcPts val="0"/>
                        </a:spcAft>
                        <a:buFont typeface="標楷體"/>
                        <a:buAutoNum type="ea1ChtPlain"/>
                        <a:tabLst>
                          <a:tab pos="586105" algn="l"/>
                        </a:tabLst>
                      </a:pPr>
                      <a:r>
                        <a:rPr lang="zh-TW" altLang="zh-TW" sz="1600" b="0" kern="100" dirty="0" smtClean="0">
                          <a:solidFill>
                            <a:schemeClr val="tx1"/>
                          </a:solidFill>
                          <a:effectLst/>
                          <a:latin typeface="Calibri"/>
                          <a:ea typeface="+mn-ea"/>
                          <a:cs typeface="Times New Roman"/>
                        </a:rPr>
                        <a:t>有關增加護理師執業登記新增「專科護理師科別」之欄位，</a:t>
                      </a:r>
                      <a:r>
                        <a:rPr lang="zh-TW" altLang="en-US" sz="1600" b="0" u="sng" kern="100" dirty="0" smtClean="0">
                          <a:solidFill>
                            <a:srgbClr val="FF0000"/>
                          </a:solidFill>
                          <a:effectLst/>
                          <a:latin typeface="Calibri"/>
                          <a:ea typeface="+mn-ea"/>
                          <a:cs typeface="Times New Roman"/>
                        </a:rPr>
                        <a:t>將另評估現行地方執登作業程序之可行性</a:t>
                      </a:r>
                      <a:r>
                        <a:rPr lang="zh-TW" altLang="zh-TW" sz="1600" b="0" u="sng" kern="100" dirty="0" smtClean="0">
                          <a:solidFill>
                            <a:srgbClr val="FF0000"/>
                          </a:solidFill>
                          <a:effectLst/>
                          <a:latin typeface="Calibri"/>
                          <a:ea typeface="+mn-ea"/>
                          <a:cs typeface="Times New Roman"/>
                        </a:rPr>
                        <a:t>。</a:t>
                      </a:r>
                      <a:endParaRPr lang="en-US" altLang="zh-TW" sz="1600" b="0" u="sng" kern="100" dirty="0" smtClean="0">
                        <a:solidFill>
                          <a:srgbClr val="FF0000"/>
                        </a:solidFill>
                        <a:effectLst/>
                        <a:latin typeface="Calibri"/>
                        <a:ea typeface="+mn-ea"/>
                        <a:cs typeface="Times New Roman"/>
                      </a:endParaRPr>
                    </a:p>
                    <a:p>
                      <a:pPr marL="342900" lvl="0" indent="-342900">
                        <a:spcAft>
                          <a:spcPts val="0"/>
                        </a:spcAft>
                        <a:buFont typeface="標楷體"/>
                        <a:buAutoNum type="ea1ChtPlain"/>
                        <a:tabLst>
                          <a:tab pos="586105" algn="l"/>
                        </a:tabLst>
                      </a:pPr>
                      <a:r>
                        <a:rPr lang="zh-TW" altLang="zh-TW" sz="1600" b="0" kern="100" dirty="0" smtClean="0">
                          <a:solidFill>
                            <a:schemeClr val="tx1"/>
                          </a:solidFill>
                          <a:effectLst/>
                          <a:ea typeface="+mn-ea"/>
                          <a:cs typeface="Times New Roman"/>
                        </a:rPr>
                        <a:t>查目前各專師訓練醫院可自行至本部護產人員暨機構管理資訊系統上傳及更新專師訓練名單造冊內容。</a:t>
                      </a:r>
                      <a:endParaRPr lang="en-US" altLang="zh-TW" sz="1600" b="0" kern="1200" dirty="0" smtClean="0">
                        <a:solidFill>
                          <a:schemeClr val="tx1"/>
                        </a:solidFill>
                        <a:effectLst/>
                        <a:latin typeface="標楷體" panose="03000509000000000000" pitchFamily="65" charset="-120"/>
                        <a:ea typeface="標楷體" panose="03000509000000000000" pitchFamily="65" charset="-120"/>
                        <a:cs typeface="+mn-cs"/>
                      </a:endParaRPr>
                    </a:p>
                  </a:txBody>
                  <a:tcPr marL="47567" marR="47567" marT="0" marB="0"/>
                </a:tc>
              </a:tr>
            </a:tbl>
          </a:graphicData>
        </a:graphic>
      </p:graphicFrame>
      <p:sp>
        <p:nvSpPr>
          <p:cNvPr id="2" name="矩形 1"/>
          <p:cNvSpPr/>
          <p:nvPr/>
        </p:nvSpPr>
        <p:spPr>
          <a:xfrm>
            <a:off x="3491880" y="485467"/>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endParaRPr lang="en-US" altLang="zh-TW" sz="2800" b="1" dirty="0">
              <a:latin typeface="標楷體" pitchFamily="65" charset="-120"/>
              <a:ea typeface="標楷體" pitchFamily="65" charset="-12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8</a:t>
            </a:fld>
            <a:endParaRPr lang="en-US" altLang="zh-TW" dirty="0">
              <a:solidFill>
                <a:prstClr val="black"/>
              </a:solidFill>
            </a:endParaRPr>
          </a:p>
        </p:txBody>
      </p:sp>
    </p:spTree>
    <p:extLst>
      <p:ext uri="{BB962C8B-B14F-4D97-AF65-F5344CB8AC3E}">
        <p14:creationId xmlns:p14="http://schemas.microsoft.com/office/powerpoint/2010/main" val="3054395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654157767"/>
              </p:ext>
            </p:extLst>
          </p:nvPr>
        </p:nvGraphicFramePr>
        <p:xfrm>
          <a:off x="107503" y="1844824"/>
          <a:ext cx="8885974" cy="3556000"/>
        </p:xfrm>
        <a:graphic>
          <a:graphicData uri="http://schemas.openxmlformats.org/drawingml/2006/table">
            <a:tbl>
              <a:tblPr firstRow="1" firstCol="1" lastRow="1" lastCol="1" bandRow="1" bandCol="1">
                <a:tableStyleId>{5940675A-B579-460E-94D1-54222C63F5DA}</a:tableStyleId>
              </a:tblPr>
              <a:tblGrid>
                <a:gridCol w="1549846"/>
                <a:gridCol w="1476044"/>
                <a:gridCol w="3256796"/>
                <a:gridCol w="2603288"/>
              </a:tblGrid>
              <a:tr h="44561">
                <a:tc>
                  <a:txBody>
                    <a:bodyPr/>
                    <a:lstStyle/>
                    <a:p>
                      <a:pPr algn="ctr">
                        <a:lnSpc>
                          <a:spcPts val="2000"/>
                        </a:lnSpc>
                        <a:spcAft>
                          <a:spcPts val="0"/>
                        </a:spcAft>
                      </a:pPr>
                      <a:r>
                        <a:rPr lang="en-US" sz="2000" b="1" kern="100" dirty="0" smtClean="0">
                          <a:effectLst/>
                          <a:latin typeface="標楷體" panose="03000509000000000000" pitchFamily="65" charset="-120"/>
                          <a:ea typeface="標楷體" panose="03000509000000000000" pitchFamily="65" charset="-120"/>
                        </a:rPr>
                        <a:t>­­</a:t>
                      </a:r>
                      <a:r>
                        <a:rPr lang="zh-TW" sz="2000" b="1" kern="100" dirty="0" smtClean="0">
                          <a:effectLst/>
                          <a:latin typeface="標楷體" panose="03000509000000000000" pitchFamily="65" charset="-120"/>
                          <a:ea typeface="標楷體" panose="03000509000000000000" pitchFamily="65" charset="-120"/>
                        </a:rPr>
                        <a:t>考評項目</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smtClean="0">
                          <a:effectLst/>
                          <a:latin typeface="標楷體" panose="03000509000000000000" pitchFamily="65" charset="-120"/>
                          <a:ea typeface="標楷體" panose="03000509000000000000" pitchFamily="65" charset="-120"/>
                        </a:rPr>
                        <a:t>考評依據</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a:effectLst/>
                          <a:latin typeface="標楷體" panose="03000509000000000000" pitchFamily="65" charset="-120"/>
                          <a:ea typeface="標楷體" panose="03000509000000000000" pitchFamily="65" charset="-120"/>
                        </a:rPr>
                        <a:t>衛生局意見內容</a:t>
                      </a:r>
                    </a:p>
                  </a:txBody>
                  <a:tcPr marL="47567" marR="47567" marT="0" marB="0" anchor="ctr">
                    <a:solidFill>
                      <a:schemeClr val="accent1">
                        <a:lumMod val="40000"/>
                        <a:lumOff val="60000"/>
                      </a:schemeClr>
                    </a:solidFill>
                  </a:tcPr>
                </a:tc>
                <a:tc>
                  <a:txBody>
                    <a:bodyPr/>
                    <a:lstStyle/>
                    <a:p>
                      <a:pPr algn="ctr">
                        <a:lnSpc>
                          <a:spcPts val="2000"/>
                        </a:lnSpc>
                        <a:spcAft>
                          <a:spcPts val="0"/>
                        </a:spcAft>
                      </a:pPr>
                      <a:r>
                        <a:rPr lang="zh-TW" sz="2000" b="1" kern="100" dirty="0">
                          <a:effectLst/>
                          <a:latin typeface="標楷體" panose="03000509000000000000" pitchFamily="65" charset="-120"/>
                          <a:ea typeface="標楷體" panose="03000509000000000000" pitchFamily="65" charset="-120"/>
                        </a:rPr>
                        <a:t>衛生福利部</a:t>
                      </a:r>
                      <a:r>
                        <a:rPr lang="zh-TW" sz="2000" b="1" kern="100" dirty="0" smtClean="0">
                          <a:effectLst/>
                          <a:latin typeface="標楷體" panose="03000509000000000000" pitchFamily="65" charset="-120"/>
                          <a:ea typeface="標楷體" panose="03000509000000000000" pitchFamily="65" charset="-120"/>
                        </a:rPr>
                        <a:t>回應</a:t>
                      </a:r>
                      <a:endParaRPr lang="zh-TW" sz="2000" b="1" kern="100" dirty="0">
                        <a:effectLst/>
                        <a:latin typeface="標楷體" panose="03000509000000000000" pitchFamily="65" charset="-120"/>
                        <a:ea typeface="標楷體" panose="03000509000000000000" pitchFamily="65" charset="-120"/>
                      </a:endParaRPr>
                    </a:p>
                  </a:txBody>
                  <a:tcPr marL="47567" marR="47567" marT="0" marB="0" anchor="ctr">
                    <a:solidFill>
                      <a:schemeClr val="accent1">
                        <a:lumMod val="40000"/>
                        <a:lumOff val="60000"/>
                      </a:schemeClr>
                    </a:solidFill>
                  </a:tcPr>
                </a:tc>
              </a:tr>
              <a:tr h="2446601">
                <a:tc>
                  <a:txBody>
                    <a:bodyPr/>
                    <a:lstStyle/>
                    <a:p>
                      <a:r>
                        <a:rPr lang="en-US"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a:t>
                      </a:r>
                      <a:r>
                        <a:rPr lang="zh-TW" altLang="en-US"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三</a:t>
                      </a:r>
                      <a:r>
                        <a:rPr lang="en-US"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a:t>
                      </a:r>
                      <a:r>
                        <a:rPr lang="zh-TW" altLang="en-US"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強化護理機構安全措施及教育訓練</a:t>
                      </a:r>
                      <a:endParaRPr lang="en-US"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00" dirty="0" smtClean="0">
                          <a:effectLst/>
                          <a:latin typeface="+mn-lt"/>
                          <a:cs typeface="Times New Roman"/>
                        </a:rPr>
                        <a:t>II.</a:t>
                      </a:r>
                      <a:r>
                        <a:rPr lang="zh-TW" altLang="zh-TW" sz="1800" kern="1200" dirty="0" smtClean="0">
                          <a:solidFill>
                            <a:schemeClr val="tx1"/>
                          </a:solidFill>
                          <a:effectLst/>
                          <a:latin typeface="+mn-lt"/>
                          <a:ea typeface="+mn-ea"/>
                          <a:cs typeface="+mn-cs"/>
                        </a:rPr>
                        <a:t>產後護理機構督導考核及教育訓練</a:t>
                      </a:r>
                      <a:endParaRPr lang="zh-TW"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p>
                      <a:endParaRPr lang="zh-TW" altLang="zh-TW" sz="1800" u="none" strike="noStrike"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p>
                      <a:endParaRPr lang="zh-TW" sz="1800" u="none" strike="noStrike"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114300" marR="114300" marT="0" marB="0"/>
                </a:tc>
                <a:tc>
                  <a:txBody>
                    <a:bodyPr/>
                    <a:lstStyle/>
                    <a:p>
                      <a:r>
                        <a:rPr lang="en-US" altLang="zh-TW" sz="1800" kern="100" dirty="0" smtClean="0">
                          <a:effectLst/>
                          <a:ea typeface="+mn-ea"/>
                          <a:cs typeface="Times New Roman"/>
                        </a:rPr>
                        <a:t>2.</a:t>
                      </a:r>
                      <a:r>
                        <a:rPr lang="zh-TW" altLang="zh-TW" sz="1800" kern="1200" dirty="0" smtClean="0">
                          <a:solidFill>
                            <a:schemeClr val="tx1"/>
                          </a:solidFill>
                          <a:effectLst/>
                          <a:latin typeface="+mn-lt"/>
                          <a:ea typeface="+mn-ea"/>
                          <a:cs typeface="+mn-cs"/>
                        </a:rPr>
                        <a:t>衛生局與轄區產後護理機構辦理夜間實地災害情境模擬示範演練</a:t>
                      </a:r>
                      <a:r>
                        <a:rPr lang="en-US" altLang="zh-TW" sz="1800" kern="1200" dirty="0" smtClean="0">
                          <a:solidFill>
                            <a:schemeClr val="tx1"/>
                          </a:solidFill>
                          <a:effectLst/>
                          <a:latin typeface="+mn-lt"/>
                          <a:ea typeface="+mn-ea"/>
                          <a:cs typeface="+mn-cs"/>
                        </a:rPr>
                        <a:t>(5</a:t>
                      </a:r>
                      <a:r>
                        <a:rPr lang="zh-TW" altLang="zh-TW" sz="1800" kern="1200" dirty="0" smtClean="0">
                          <a:solidFill>
                            <a:schemeClr val="tx1"/>
                          </a:solidFill>
                          <a:effectLst/>
                          <a:latin typeface="+mn-lt"/>
                          <a:ea typeface="+mn-ea"/>
                          <a:cs typeface="+mn-cs"/>
                        </a:rPr>
                        <a:t>分</a:t>
                      </a:r>
                      <a:r>
                        <a:rPr lang="en-US" altLang="zh-TW" sz="1800" kern="1200" dirty="0" smtClean="0">
                          <a:solidFill>
                            <a:schemeClr val="tx1"/>
                          </a:solidFill>
                          <a:effectLst/>
                          <a:latin typeface="+mn-lt"/>
                          <a:ea typeface="+mn-ea"/>
                          <a:cs typeface="+mn-cs"/>
                        </a:rPr>
                        <a:t>)</a:t>
                      </a:r>
                      <a:endParaRPr lang="zh-TW" sz="1800" kern="100" dirty="0">
                        <a:effectLst/>
                        <a:latin typeface="標楷體" panose="03000509000000000000" pitchFamily="65" charset="-120"/>
                        <a:ea typeface="標楷體" panose="03000509000000000000" pitchFamily="65" charset="-120"/>
                      </a:endParaRPr>
                    </a:p>
                  </a:txBody>
                  <a:tcPr marL="47567" marR="47567" marT="0" marB="0"/>
                </a:tc>
                <a:tc>
                  <a:txBody>
                    <a:bodyPr/>
                    <a:lstStyle/>
                    <a:p>
                      <a:pPr marL="268288" marR="0" indent="-268288" algn="ctr" defTabSz="914400" rtl="0" eaLnBrk="1" fontAlgn="auto" latinLnBrk="0" hangingPunct="1">
                        <a:lnSpc>
                          <a:spcPts val="2000"/>
                        </a:lnSpc>
                        <a:spcBef>
                          <a:spcPts val="0"/>
                        </a:spcBef>
                        <a:spcAft>
                          <a:spcPts val="0"/>
                        </a:spcAft>
                        <a:buClrTx/>
                        <a:buSzTx/>
                        <a:buFontTx/>
                        <a:buNone/>
                        <a:tabLst/>
                        <a:defRPr/>
                      </a:pPr>
                      <a:r>
                        <a:rPr lang="en-US" altLang="zh-TW" sz="1800" b="1" kern="100" dirty="0" smtClean="0">
                          <a:solidFill>
                            <a:srgbClr val="FF0000"/>
                          </a:solidFill>
                          <a:effectLst/>
                          <a:latin typeface="標楷體" panose="03000509000000000000" pitchFamily="65" charset="-120"/>
                          <a:ea typeface="標楷體" panose="03000509000000000000" pitchFamily="65" charset="-120"/>
                        </a:rPr>
                        <a:t>(</a:t>
                      </a:r>
                      <a:r>
                        <a:rPr lang="zh-TW" altLang="en-US" sz="1800" b="1" kern="100" dirty="0" smtClean="0">
                          <a:solidFill>
                            <a:srgbClr val="FF0000"/>
                          </a:solidFill>
                          <a:effectLst/>
                          <a:latin typeface="標楷體" panose="03000509000000000000" pitchFamily="65" charset="-120"/>
                          <a:ea typeface="標楷體" panose="03000509000000000000" pitchFamily="65" charset="-120"/>
                        </a:rPr>
                        <a:t>花蓮縣</a:t>
                      </a:r>
                      <a:r>
                        <a:rPr lang="en-US" altLang="zh-TW" sz="1800" b="1" kern="100" dirty="0" smtClean="0">
                          <a:solidFill>
                            <a:srgbClr val="FF0000"/>
                          </a:solidFill>
                          <a:effectLst/>
                          <a:latin typeface="標楷體" panose="03000509000000000000" pitchFamily="65" charset="-120"/>
                          <a:ea typeface="標楷體" panose="03000509000000000000" pitchFamily="65" charset="-120"/>
                        </a:rPr>
                        <a:t>)</a:t>
                      </a:r>
                    </a:p>
                    <a:p>
                      <a:pPr marL="0" marR="0" indent="-268288" algn="ctr" defTabSz="914400" rtl="0" eaLnBrk="1" fontAlgn="auto" latinLnBrk="0" hangingPunct="1">
                        <a:lnSpc>
                          <a:spcPts val="2000"/>
                        </a:lnSpc>
                        <a:spcBef>
                          <a:spcPts val="0"/>
                        </a:spcBef>
                        <a:spcAft>
                          <a:spcPts val="0"/>
                        </a:spcAft>
                        <a:buClrTx/>
                        <a:buSzTx/>
                        <a:buFontTx/>
                        <a:buNone/>
                        <a:tabLst/>
                        <a:defRPr/>
                      </a:pPr>
                      <a:r>
                        <a:rPr lang="zh-TW" altLang="zh-TW" sz="1800" b="1" u="sng" kern="100" dirty="0" smtClean="0">
                          <a:effectLst/>
                          <a:ea typeface="+mn-ea"/>
                          <a:cs typeface="Times New Roman"/>
                        </a:rPr>
                        <a:t>本項考評指標建議</a:t>
                      </a:r>
                      <a:r>
                        <a:rPr lang="zh-TW" altLang="en-US" sz="1800" b="1" u="sng" kern="100" dirty="0" smtClean="0">
                          <a:effectLst/>
                          <a:ea typeface="+mn-ea"/>
                          <a:cs typeface="Times New Roman"/>
                        </a:rPr>
                        <a:t>修正</a:t>
                      </a:r>
                      <a:r>
                        <a:rPr lang="zh-TW" altLang="zh-TW" sz="1800" b="1" u="sng" kern="100" dirty="0" smtClean="0">
                          <a:effectLst/>
                          <a:ea typeface="+mn-ea"/>
                          <a:cs typeface="Times New Roman"/>
                        </a:rPr>
                        <a:t>，</a:t>
                      </a:r>
                      <a:r>
                        <a:rPr lang="zh-TW" altLang="zh-TW" sz="1800" kern="1200" dirty="0" smtClean="0">
                          <a:solidFill>
                            <a:schemeClr val="tx1"/>
                          </a:solidFill>
                          <a:effectLst/>
                          <a:latin typeface="+mn-lt"/>
                          <a:ea typeface="+mn-ea"/>
                          <a:cs typeface="+mn-cs"/>
                        </a:rPr>
                        <a:t>有關評分標準第</a:t>
                      </a:r>
                      <a:r>
                        <a:rPr lang="en-US" altLang="zh-TW" sz="1800" kern="1200" dirty="0" smtClean="0">
                          <a:solidFill>
                            <a:schemeClr val="tx1"/>
                          </a:solidFill>
                          <a:effectLst/>
                          <a:latin typeface="+mn-lt"/>
                          <a:ea typeface="+mn-ea"/>
                          <a:cs typeface="+mn-cs"/>
                        </a:rPr>
                        <a:t>3</a:t>
                      </a:r>
                      <a:r>
                        <a:rPr lang="zh-TW" altLang="zh-TW" sz="1800" kern="1200" dirty="0" smtClean="0">
                          <a:solidFill>
                            <a:schemeClr val="tx1"/>
                          </a:solidFill>
                          <a:effectLst/>
                          <a:latin typeface="+mn-lt"/>
                          <a:ea typeface="+mn-ea"/>
                          <a:cs typeface="+mn-cs"/>
                        </a:rPr>
                        <a:t>小點</a:t>
                      </a:r>
                      <a:r>
                        <a:rPr lang="en-US" altLang="zh-TW" sz="1800" kern="1200" dirty="0" smtClean="0">
                          <a:solidFill>
                            <a:schemeClr val="tx1"/>
                          </a:solidFill>
                          <a:effectLst/>
                          <a:latin typeface="+mn-lt"/>
                          <a:ea typeface="+mn-ea"/>
                          <a:cs typeface="+mn-cs"/>
                        </a:rPr>
                        <a:t>(3)</a:t>
                      </a:r>
                      <a:r>
                        <a:rPr lang="zh-TW" altLang="zh-TW" sz="1800" kern="1200" dirty="0" smtClean="0">
                          <a:solidFill>
                            <a:schemeClr val="tx1"/>
                          </a:solidFill>
                          <a:effectLst/>
                          <a:latin typeface="+mn-lt"/>
                          <a:ea typeface="+mn-ea"/>
                          <a:cs typeface="+mn-cs"/>
                        </a:rPr>
                        <a:t>「示範演練機構名單不得與</a:t>
                      </a:r>
                      <a:r>
                        <a:rPr lang="en-US" altLang="zh-TW" sz="1800" kern="1200" dirty="0" smtClean="0">
                          <a:solidFill>
                            <a:schemeClr val="tx1"/>
                          </a:solidFill>
                          <a:effectLst/>
                          <a:latin typeface="+mn-lt"/>
                          <a:ea typeface="+mn-ea"/>
                          <a:cs typeface="+mn-cs"/>
                        </a:rPr>
                        <a:t>106</a:t>
                      </a:r>
                      <a:r>
                        <a:rPr lang="zh-TW" altLang="zh-TW" sz="1800" kern="1200" dirty="0" smtClean="0">
                          <a:solidFill>
                            <a:schemeClr val="tx1"/>
                          </a:solidFill>
                          <a:effectLst/>
                          <a:latin typeface="+mn-lt"/>
                          <a:ea typeface="+mn-ea"/>
                          <a:cs typeface="+mn-cs"/>
                        </a:rPr>
                        <a:t>年及</a:t>
                      </a:r>
                      <a:r>
                        <a:rPr lang="en-US" altLang="zh-TW" sz="1800" kern="1200" dirty="0" smtClean="0">
                          <a:solidFill>
                            <a:schemeClr val="tx1"/>
                          </a:solidFill>
                          <a:effectLst/>
                          <a:latin typeface="+mn-lt"/>
                          <a:ea typeface="+mn-ea"/>
                          <a:cs typeface="+mn-cs"/>
                        </a:rPr>
                        <a:t>107</a:t>
                      </a:r>
                      <a:r>
                        <a:rPr lang="zh-TW" altLang="zh-TW" sz="1800" kern="1200" dirty="0" smtClean="0">
                          <a:solidFill>
                            <a:schemeClr val="tx1"/>
                          </a:solidFill>
                          <a:effectLst/>
                          <a:latin typeface="+mn-lt"/>
                          <a:ea typeface="+mn-ea"/>
                          <a:cs typeface="+mn-cs"/>
                        </a:rPr>
                        <a:t>年名單重複」之評分標準，本縣產後護理之家僅</a:t>
                      </a:r>
                      <a:r>
                        <a:rPr lang="en-US" altLang="zh-TW" sz="1800" kern="1200" dirty="0" smtClean="0">
                          <a:solidFill>
                            <a:schemeClr val="tx1"/>
                          </a:solidFill>
                          <a:effectLst/>
                          <a:latin typeface="+mn-lt"/>
                          <a:ea typeface="+mn-ea"/>
                          <a:cs typeface="+mn-cs"/>
                        </a:rPr>
                        <a:t>2</a:t>
                      </a:r>
                      <a:r>
                        <a:rPr lang="zh-TW" altLang="zh-TW" sz="1800" kern="1200" dirty="0" smtClean="0">
                          <a:solidFill>
                            <a:schemeClr val="tx1"/>
                          </a:solidFill>
                          <a:effectLst/>
                          <a:latin typeface="+mn-lt"/>
                          <a:ea typeface="+mn-ea"/>
                          <a:cs typeface="+mn-cs"/>
                        </a:rPr>
                        <a:t>家，於</a:t>
                      </a:r>
                      <a:r>
                        <a:rPr lang="en-US" altLang="zh-TW" sz="1800" kern="1200" dirty="0" smtClean="0">
                          <a:solidFill>
                            <a:schemeClr val="tx1"/>
                          </a:solidFill>
                          <a:effectLst/>
                          <a:latin typeface="+mn-lt"/>
                          <a:ea typeface="+mn-ea"/>
                          <a:cs typeface="+mn-cs"/>
                        </a:rPr>
                        <a:t>106</a:t>
                      </a:r>
                      <a:r>
                        <a:rPr lang="zh-TW" altLang="zh-TW" sz="1800" kern="1200" dirty="0" smtClean="0">
                          <a:solidFill>
                            <a:schemeClr val="tx1"/>
                          </a:solidFill>
                          <a:effectLst/>
                          <a:latin typeface="+mn-lt"/>
                          <a:ea typeface="+mn-ea"/>
                          <a:cs typeface="+mn-cs"/>
                        </a:rPr>
                        <a:t>年、</a:t>
                      </a:r>
                      <a:r>
                        <a:rPr lang="en-US" altLang="zh-TW" sz="1800" kern="1200" dirty="0" smtClean="0">
                          <a:solidFill>
                            <a:schemeClr val="tx1"/>
                          </a:solidFill>
                          <a:effectLst/>
                          <a:latin typeface="+mn-lt"/>
                          <a:ea typeface="+mn-ea"/>
                          <a:cs typeface="+mn-cs"/>
                        </a:rPr>
                        <a:t>107</a:t>
                      </a:r>
                      <a:r>
                        <a:rPr lang="zh-TW" altLang="zh-TW" sz="1800" kern="1200" dirty="0" smtClean="0">
                          <a:solidFill>
                            <a:schemeClr val="tx1"/>
                          </a:solidFill>
                          <a:effectLst/>
                          <a:latin typeface="+mn-lt"/>
                          <a:ea typeface="+mn-ea"/>
                          <a:cs typeface="+mn-cs"/>
                        </a:rPr>
                        <a:t>年已分別示範演練完成。若</a:t>
                      </a:r>
                      <a:r>
                        <a:rPr lang="en-US" altLang="zh-TW" sz="1800" kern="1200" dirty="0" smtClean="0">
                          <a:solidFill>
                            <a:schemeClr val="tx1"/>
                          </a:solidFill>
                          <a:effectLst/>
                          <a:latin typeface="+mn-lt"/>
                          <a:ea typeface="+mn-ea"/>
                          <a:cs typeface="+mn-cs"/>
                        </a:rPr>
                        <a:t>108</a:t>
                      </a:r>
                      <a:r>
                        <a:rPr lang="zh-TW" altLang="zh-TW" sz="1800" kern="1200" dirty="0" smtClean="0">
                          <a:solidFill>
                            <a:schemeClr val="tx1"/>
                          </a:solidFill>
                          <a:effectLst/>
                          <a:latin typeface="+mn-lt"/>
                          <a:ea typeface="+mn-ea"/>
                          <a:cs typeface="+mn-cs"/>
                        </a:rPr>
                        <a:t>年之示範演練機構名單不得與</a:t>
                      </a:r>
                      <a:r>
                        <a:rPr lang="en-US" altLang="zh-TW" sz="1800" kern="1200" dirty="0" smtClean="0">
                          <a:solidFill>
                            <a:schemeClr val="tx1"/>
                          </a:solidFill>
                          <a:effectLst/>
                          <a:latin typeface="+mn-lt"/>
                          <a:ea typeface="+mn-ea"/>
                          <a:cs typeface="+mn-cs"/>
                        </a:rPr>
                        <a:t>106</a:t>
                      </a:r>
                      <a:r>
                        <a:rPr lang="zh-TW" altLang="zh-TW" sz="1800" kern="1200" dirty="0" smtClean="0">
                          <a:solidFill>
                            <a:schemeClr val="tx1"/>
                          </a:solidFill>
                          <a:effectLst/>
                          <a:latin typeface="+mn-lt"/>
                          <a:ea typeface="+mn-ea"/>
                          <a:cs typeface="+mn-cs"/>
                        </a:rPr>
                        <a:t>年及</a:t>
                      </a:r>
                      <a:r>
                        <a:rPr lang="en-US" altLang="zh-TW" sz="1800" kern="1200" dirty="0" smtClean="0">
                          <a:solidFill>
                            <a:schemeClr val="tx1"/>
                          </a:solidFill>
                          <a:effectLst/>
                          <a:latin typeface="+mn-lt"/>
                          <a:ea typeface="+mn-ea"/>
                          <a:cs typeface="+mn-cs"/>
                        </a:rPr>
                        <a:t>107</a:t>
                      </a:r>
                      <a:r>
                        <a:rPr lang="zh-TW" altLang="zh-TW" sz="1800" kern="1200" dirty="0" smtClean="0">
                          <a:solidFill>
                            <a:schemeClr val="tx1"/>
                          </a:solidFill>
                          <a:effectLst/>
                          <a:latin typeface="+mn-lt"/>
                          <a:ea typeface="+mn-ea"/>
                          <a:cs typeface="+mn-cs"/>
                        </a:rPr>
                        <a:t>年名單重複，本縣並無第三家產後護理之家可執行演練。故，建請調整為「不與</a:t>
                      </a:r>
                      <a:r>
                        <a:rPr lang="en-US" altLang="zh-TW" sz="1800" kern="1200" dirty="0" smtClean="0">
                          <a:solidFill>
                            <a:schemeClr val="tx1"/>
                          </a:solidFill>
                          <a:effectLst/>
                          <a:latin typeface="+mn-lt"/>
                          <a:ea typeface="+mn-ea"/>
                          <a:cs typeface="+mn-cs"/>
                        </a:rPr>
                        <a:t>107</a:t>
                      </a:r>
                      <a:r>
                        <a:rPr lang="zh-TW" altLang="zh-TW" sz="1800" kern="1200" dirty="0" smtClean="0">
                          <a:solidFill>
                            <a:schemeClr val="tx1"/>
                          </a:solidFill>
                          <a:effectLst/>
                          <a:latin typeface="+mn-lt"/>
                          <a:ea typeface="+mn-ea"/>
                          <a:cs typeface="+mn-cs"/>
                        </a:rPr>
                        <a:t>年名單重複」或另修不得重複條件。</a:t>
                      </a:r>
                      <a:endParaRPr lang="zh-TW" sz="1800" b="1" kern="100" dirty="0">
                        <a:solidFill>
                          <a:srgbClr val="FF0000"/>
                        </a:solidFill>
                        <a:effectLst/>
                        <a:latin typeface="標楷體" panose="03000509000000000000" pitchFamily="65" charset="-120"/>
                        <a:ea typeface="標楷體" panose="03000509000000000000" pitchFamily="65" charset="-120"/>
                      </a:endParaRPr>
                    </a:p>
                  </a:txBody>
                  <a:tcPr marL="47567" marR="47567" marT="0" marB="0"/>
                </a:tc>
                <a:tc>
                  <a:txBody>
                    <a:bodyPr/>
                    <a:lstStyle/>
                    <a:p>
                      <a:pPr>
                        <a:spcAft>
                          <a:spcPts val="0"/>
                        </a:spcAft>
                      </a:pPr>
                      <a:r>
                        <a:rPr lang="en-US" altLang="zh-TW" sz="1800" kern="100" dirty="0" smtClean="0">
                          <a:effectLst/>
                          <a:latin typeface="+mn-lt"/>
                          <a:ea typeface="新細明體"/>
                          <a:cs typeface="Times New Roman"/>
                        </a:rPr>
                        <a:t>(1</a:t>
                      </a:r>
                      <a:r>
                        <a:rPr lang="zh-TW" altLang="zh-TW" sz="1800" kern="100" dirty="0" smtClean="0">
                          <a:effectLst/>
                          <a:latin typeface="Calibri"/>
                          <a:ea typeface="+mn-ea"/>
                          <a:cs typeface="Times New Roman"/>
                        </a:rPr>
                        <a:t>科</a:t>
                      </a:r>
                      <a:r>
                        <a:rPr lang="en-US" altLang="zh-TW" sz="1800" kern="100" dirty="0" smtClean="0">
                          <a:effectLst/>
                          <a:latin typeface="Calibri"/>
                          <a:ea typeface="+mn-ea"/>
                          <a:cs typeface="Times New Roman"/>
                        </a:rPr>
                        <a:t>)</a:t>
                      </a:r>
                      <a:endParaRPr lang="zh-TW" altLang="zh-TW" sz="1600" kern="100" dirty="0" smtClean="0">
                        <a:effectLst/>
                        <a:latin typeface="Calibri"/>
                        <a:ea typeface="新細明體"/>
                        <a:cs typeface="Times New Roman"/>
                      </a:endParaRPr>
                    </a:p>
                    <a:p>
                      <a:r>
                        <a:rPr lang="zh-TW" altLang="zh-TW" sz="1800" u="sng" kern="100" dirty="0" smtClean="0">
                          <a:solidFill>
                            <a:srgbClr val="FF0000"/>
                          </a:solidFill>
                          <a:effectLst/>
                          <a:ea typeface="+mn-ea"/>
                          <a:cs typeface="Times New Roman"/>
                        </a:rPr>
                        <a:t>同意</a:t>
                      </a:r>
                      <a:r>
                        <a:rPr lang="zh-HK" altLang="zh-TW" sz="1800" u="sng" kern="100" dirty="0" smtClean="0">
                          <a:solidFill>
                            <a:srgbClr val="FF0000"/>
                          </a:solidFill>
                          <a:effectLst/>
                          <a:ea typeface="+mn-ea"/>
                          <a:cs typeface="Times New Roman"/>
                        </a:rPr>
                        <a:t>新</a:t>
                      </a:r>
                      <a:r>
                        <a:rPr lang="zh-TW" altLang="zh-TW" sz="1800" u="sng" kern="100" dirty="0" smtClean="0">
                          <a:solidFill>
                            <a:srgbClr val="FF0000"/>
                          </a:solidFill>
                          <a:effectLst/>
                          <a:ea typeface="+mn-ea"/>
                          <a:cs typeface="Times New Roman"/>
                        </a:rPr>
                        <a:t>增</a:t>
                      </a:r>
                      <a:r>
                        <a:rPr lang="zh-HK" altLang="zh-TW" sz="1800" kern="100" dirty="0" smtClean="0">
                          <a:effectLst/>
                          <a:ea typeface="+mn-ea"/>
                          <a:cs typeface="Times New Roman"/>
                        </a:rPr>
                        <a:t>所轄機構數為</a:t>
                      </a:r>
                      <a:r>
                        <a:rPr lang="en-US" altLang="zh-TW" sz="1800" kern="100" dirty="0" smtClean="0">
                          <a:effectLst/>
                          <a:latin typeface="+mn-lt"/>
                          <a:cs typeface="Times New Roman"/>
                        </a:rPr>
                        <a:t>2</a:t>
                      </a:r>
                      <a:r>
                        <a:rPr lang="zh-HK" altLang="zh-TW" sz="1800" kern="100" dirty="0" smtClean="0">
                          <a:effectLst/>
                          <a:ea typeface="+mn-ea"/>
                          <a:cs typeface="Times New Roman"/>
                        </a:rPr>
                        <a:t>家</a:t>
                      </a:r>
                      <a:r>
                        <a:rPr lang="zh-TW" altLang="zh-TW" sz="1800" kern="100" dirty="0" smtClean="0">
                          <a:effectLst/>
                          <a:ea typeface="+mn-ea"/>
                          <a:cs typeface="Times New Roman"/>
                        </a:rPr>
                        <a:t>，</a:t>
                      </a:r>
                      <a:r>
                        <a:rPr lang="zh-HK" altLang="zh-TW" sz="1800" kern="100" dirty="0" smtClean="0">
                          <a:effectLst/>
                          <a:ea typeface="+mn-ea"/>
                          <a:cs typeface="Times New Roman"/>
                        </a:rPr>
                        <a:t>其名單不與</a:t>
                      </a:r>
                      <a:r>
                        <a:rPr lang="en-US" altLang="zh-TW" sz="1800" kern="100" dirty="0" smtClean="0">
                          <a:effectLst/>
                          <a:latin typeface="+mn-lt"/>
                          <a:cs typeface="Times New Roman"/>
                        </a:rPr>
                        <a:t>107</a:t>
                      </a:r>
                      <a:r>
                        <a:rPr lang="zh-HK" altLang="zh-TW" sz="1800" kern="100" dirty="0" smtClean="0">
                          <a:effectLst/>
                          <a:ea typeface="+mn-ea"/>
                          <a:cs typeface="Times New Roman"/>
                        </a:rPr>
                        <a:t>年重複</a:t>
                      </a:r>
                      <a:r>
                        <a:rPr lang="zh-TW" altLang="zh-TW" sz="1800" kern="100" dirty="0" smtClean="0">
                          <a:effectLst/>
                          <a:ea typeface="+mn-ea"/>
                          <a:cs typeface="Times New Roman"/>
                        </a:rPr>
                        <a:t>，</a:t>
                      </a:r>
                      <a:r>
                        <a:rPr lang="zh-HK" altLang="zh-TW" sz="1800" u="sng" kern="100" dirty="0" smtClean="0">
                          <a:solidFill>
                            <a:srgbClr val="FF0000"/>
                          </a:solidFill>
                          <a:effectLst/>
                          <a:ea typeface="+mn-ea"/>
                          <a:cs typeface="Times New Roman"/>
                        </a:rPr>
                        <a:t>文字修正</a:t>
                      </a:r>
                      <a:r>
                        <a:rPr lang="zh-HK" altLang="zh-TW" sz="1800" kern="100" dirty="0" smtClean="0">
                          <a:effectLst/>
                          <a:ea typeface="+mn-ea"/>
                          <a:cs typeface="Times New Roman"/>
                        </a:rPr>
                        <a:t>為</a:t>
                      </a:r>
                      <a:r>
                        <a:rPr lang="zh-TW" altLang="zh-TW" sz="1800" kern="100" dirty="0" smtClean="0">
                          <a:effectLst/>
                          <a:ea typeface="+mn-ea"/>
                          <a:cs typeface="Times New Roman"/>
                        </a:rPr>
                        <a:t>「</a:t>
                      </a:r>
                      <a:r>
                        <a:rPr lang="en-US" altLang="zh-TW" sz="1800" kern="100" dirty="0" smtClean="0">
                          <a:effectLst/>
                          <a:ea typeface="+mn-ea"/>
                          <a:cs typeface="Times New Roman"/>
                        </a:rPr>
                        <a:t>..</a:t>
                      </a:r>
                      <a:r>
                        <a:rPr lang="en-US" altLang="zh-TW" sz="1600" kern="100" dirty="0" smtClean="0">
                          <a:effectLst/>
                          <a:latin typeface="+mn-lt"/>
                          <a:cs typeface="Times New Roman"/>
                        </a:rPr>
                        <a:t> </a:t>
                      </a:r>
                      <a:r>
                        <a:rPr lang="zh-TW" altLang="zh-TW" sz="1800" kern="100" dirty="0" smtClean="0">
                          <a:effectLst/>
                          <a:ea typeface="+mn-ea"/>
                          <a:cs typeface="Times New Roman"/>
                        </a:rPr>
                        <a:t>示範演練機構名單不得與</a:t>
                      </a:r>
                      <a:r>
                        <a:rPr lang="en-US" altLang="zh-TW" sz="1800" kern="100" dirty="0" smtClean="0">
                          <a:effectLst/>
                          <a:ea typeface="+mn-ea"/>
                          <a:cs typeface="Times New Roman"/>
                        </a:rPr>
                        <a:t>106</a:t>
                      </a:r>
                      <a:r>
                        <a:rPr lang="zh-TW" altLang="zh-TW" sz="1800" kern="100" dirty="0" smtClean="0">
                          <a:effectLst/>
                          <a:ea typeface="+mn-ea"/>
                          <a:cs typeface="Times New Roman"/>
                        </a:rPr>
                        <a:t>年及</a:t>
                      </a:r>
                      <a:r>
                        <a:rPr lang="en-US" altLang="zh-TW" sz="1800" kern="100" dirty="0" smtClean="0">
                          <a:effectLst/>
                          <a:ea typeface="+mn-ea"/>
                          <a:cs typeface="Times New Roman"/>
                        </a:rPr>
                        <a:t>107</a:t>
                      </a:r>
                      <a:r>
                        <a:rPr lang="zh-TW" altLang="zh-TW" sz="1800" kern="100" dirty="0" smtClean="0">
                          <a:effectLst/>
                          <a:ea typeface="+mn-ea"/>
                          <a:cs typeface="Times New Roman"/>
                        </a:rPr>
                        <a:t>年名單重複</a:t>
                      </a:r>
                      <a:r>
                        <a:rPr lang="en-US" altLang="zh-TW" sz="1800" u="sng" kern="100" dirty="0" smtClean="0">
                          <a:solidFill>
                            <a:srgbClr val="FF0000"/>
                          </a:solidFill>
                          <a:effectLst/>
                          <a:ea typeface="+mn-ea"/>
                          <a:cs typeface="Times New Roman"/>
                        </a:rPr>
                        <a:t>(</a:t>
                      </a:r>
                      <a:r>
                        <a:rPr lang="zh-HK" altLang="zh-TW" sz="1800" u="sng" kern="100" dirty="0" smtClean="0">
                          <a:solidFill>
                            <a:srgbClr val="FF0000"/>
                          </a:solidFill>
                          <a:effectLst/>
                          <a:ea typeface="+mn-ea"/>
                          <a:cs typeface="Times New Roman"/>
                        </a:rPr>
                        <a:t>倘</a:t>
                      </a:r>
                      <a:r>
                        <a:rPr lang="zh-TW" altLang="zh-TW" sz="1800" u="sng" kern="100" dirty="0" smtClean="0">
                          <a:solidFill>
                            <a:srgbClr val="FF0000"/>
                          </a:solidFill>
                          <a:effectLst/>
                          <a:ea typeface="+mn-ea"/>
                          <a:cs typeface="Times New Roman"/>
                        </a:rPr>
                        <a:t>所轄</a:t>
                      </a:r>
                      <a:r>
                        <a:rPr lang="zh-HK" altLang="zh-TW" sz="1800" u="sng" kern="100" dirty="0" smtClean="0">
                          <a:solidFill>
                            <a:srgbClr val="FF0000"/>
                          </a:solidFill>
                          <a:effectLst/>
                          <a:ea typeface="+mn-ea"/>
                          <a:cs typeface="Times New Roman"/>
                        </a:rPr>
                        <a:t>機構為</a:t>
                      </a:r>
                      <a:r>
                        <a:rPr lang="en-US" altLang="zh-TW" sz="1800" u="sng" kern="100" dirty="0" smtClean="0">
                          <a:solidFill>
                            <a:srgbClr val="FF0000"/>
                          </a:solidFill>
                          <a:effectLst/>
                          <a:latin typeface="+mn-lt"/>
                          <a:cs typeface="Times New Roman"/>
                        </a:rPr>
                        <a:t>2</a:t>
                      </a:r>
                      <a:r>
                        <a:rPr lang="zh-TW" altLang="zh-TW" sz="1800" u="sng" kern="100" dirty="0" smtClean="0">
                          <a:solidFill>
                            <a:srgbClr val="FF0000"/>
                          </a:solidFill>
                          <a:effectLst/>
                          <a:ea typeface="+mn-ea"/>
                          <a:cs typeface="Times New Roman"/>
                        </a:rPr>
                        <a:t>家，</a:t>
                      </a:r>
                      <a:r>
                        <a:rPr lang="zh-HK" altLang="zh-TW" sz="1800" u="sng" kern="100" dirty="0" smtClean="0">
                          <a:solidFill>
                            <a:srgbClr val="FF0000"/>
                          </a:solidFill>
                          <a:effectLst/>
                          <a:ea typeface="+mn-ea"/>
                          <a:cs typeface="Times New Roman"/>
                        </a:rPr>
                        <a:t>其演練機構名單</a:t>
                      </a:r>
                      <a:r>
                        <a:rPr lang="zh-TW" altLang="zh-TW" sz="1800" u="sng" kern="100" dirty="0" smtClean="0">
                          <a:solidFill>
                            <a:srgbClr val="FF0000"/>
                          </a:solidFill>
                          <a:effectLst/>
                          <a:ea typeface="+mn-ea"/>
                          <a:cs typeface="Times New Roman"/>
                        </a:rPr>
                        <a:t>不</a:t>
                      </a:r>
                      <a:r>
                        <a:rPr lang="zh-HK" altLang="zh-TW" sz="1800" u="sng" kern="100" dirty="0" smtClean="0">
                          <a:solidFill>
                            <a:srgbClr val="FF0000"/>
                          </a:solidFill>
                          <a:effectLst/>
                          <a:ea typeface="+mn-ea"/>
                          <a:cs typeface="Times New Roman"/>
                        </a:rPr>
                        <a:t>得</a:t>
                      </a:r>
                      <a:r>
                        <a:rPr lang="zh-TW" altLang="zh-TW" sz="1800" u="sng" kern="100" dirty="0" smtClean="0">
                          <a:solidFill>
                            <a:srgbClr val="FF0000"/>
                          </a:solidFill>
                          <a:effectLst/>
                          <a:ea typeface="+mn-ea"/>
                          <a:cs typeface="Times New Roman"/>
                        </a:rPr>
                        <a:t>與</a:t>
                      </a:r>
                      <a:r>
                        <a:rPr lang="en-US" altLang="zh-TW" sz="1800" u="sng" kern="100" dirty="0" smtClean="0">
                          <a:solidFill>
                            <a:srgbClr val="FF0000"/>
                          </a:solidFill>
                          <a:effectLst/>
                          <a:ea typeface="+mn-ea"/>
                          <a:cs typeface="Times New Roman"/>
                        </a:rPr>
                        <a:t>107</a:t>
                      </a:r>
                      <a:r>
                        <a:rPr lang="zh-TW" altLang="zh-TW" sz="1800" u="sng" kern="100" dirty="0" smtClean="0">
                          <a:solidFill>
                            <a:srgbClr val="FF0000"/>
                          </a:solidFill>
                          <a:effectLst/>
                          <a:ea typeface="+mn-ea"/>
                          <a:cs typeface="Times New Roman"/>
                        </a:rPr>
                        <a:t>年名單重複</a:t>
                      </a:r>
                      <a:r>
                        <a:rPr lang="en-US" altLang="zh-TW" sz="1800" u="sng" kern="100" dirty="0" smtClean="0">
                          <a:solidFill>
                            <a:srgbClr val="FF0000"/>
                          </a:solidFill>
                          <a:effectLst/>
                          <a:ea typeface="+mn-ea"/>
                          <a:cs typeface="Times New Roman"/>
                        </a:rPr>
                        <a:t>)</a:t>
                      </a:r>
                      <a:r>
                        <a:rPr lang="zh-TW" altLang="zh-TW" sz="1800" kern="100" dirty="0" smtClean="0">
                          <a:effectLst/>
                          <a:ea typeface="+mn-ea"/>
                          <a:cs typeface="Times New Roman"/>
                        </a:rPr>
                        <a:t>」</a:t>
                      </a:r>
                      <a:endParaRPr lang="zh-TW" altLang="zh-TW" sz="1800" kern="1200" dirty="0">
                        <a:solidFill>
                          <a:schemeClr val="tx1"/>
                        </a:solidFill>
                        <a:effectLst/>
                        <a:latin typeface="標楷體" panose="03000509000000000000" pitchFamily="65" charset="-120"/>
                        <a:ea typeface="標楷體" panose="03000509000000000000" pitchFamily="65" charset="-120"/>
                        <a:cs typeface="+mn-cs"/>
                      </a:endParaRPr>
                    </a:p>
                  </a:txBody>
                  <a:tcPr marL="47567" marR="47567" marT="0" marB="0"/>
                </a:tc>
              </a:tr>
            </a:tbl>
          </a:graphicData>
        </a:graphic>
      </p:graphicFrame>
      <p:sp>
        <p:nvSpPr>
          <p:cNvPr id="2" name="矩形 1"/>
          <p:cNvSpPr/>
          <p:nvPr/>
        </p:nvSpPr>
        <p:spPr>
          <a:xfrm>
            <a:off x="3491880" y="485467"/>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endParaRPr lang="en-US" altLang="zh-TW" sz="2800" b="1" dirty="0">
              <a:latin typeface="標楷體" pitchFamily="65" charset="-120"/>
              <a:ea typeface="標楷體" pitchFamily="65" charset="-12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9</a:t>
            </a:fld>
            <a:endParaRPr lang="en-US" altLang="zh-TW" dirty="0">
              <a:solidFill>
                <a:prstClr val="black"/>
              </a:solidFill>
            </a:endParaRPr>
          </a:p>
        </p:txBody>
      </p:sp>
    </p:spTree>
    <p:extLst>
      <p:ext uri="{BB962C8B-B14F-4D97-AF65-F5344CB8AC3E}">
        <p14:creationId xmlns:p14="http://schemas.microsoft.com/office/powerpoint/2010/main" val="2281190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4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3.xml><?xml version="1.0" encoding="utf-8"?>
<a:theme xmlns:a="http://schemas.openxmlformats.org/drawingml/2006/main" name="3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4.xml><?xml version="1.0" encoding="utf-8"?>
<a:theme xmlns:a="http://schemas.openxmlformats.org/drawingml/2006/main" name="4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5.xml><?xml version="1.0" encoding="utf-8"?>
<a:theme xmlns:a="http://schemas.openxmlformats.org/drawingml/2006/main" name="1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6.xml><?xml version="1.0" encoding="utf-8"?>
<a:theme xmlns:a="http://schemas.openxmlformats.org/drawingml/2006/main" name="2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7.xml><?xml version="1.0" encoding="utf-8"?>
<a:theme xmlns:a="http://schemas.openxmlformats.org/drawingml/2006/main" name="5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8.xml><?xml version="1.0" encoding="utf-8"?>
<a:theme xmlns:a="http://schemas.openxmlformats.org/drawingml/2006/main" name="6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ppt/theme/theme9.xml><?xml version="1.0" encoding="utf-8"?>
<a:theme xmlns:a="http://schemas.openxmlformats.org/drawingml/2006/main" name="7_簡報母片(綜)">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簡報母片(綜)">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smtClean="0">
            <a:latin typeface="Times New Roman" panose="02020603050405020304" pitchFamily="18" charset="0"/>
            <a:ea typeface="標楷體" panose="03000509000000000000" pitchFamily="65" charset="-120"/>
            <a:cs typeface="Times New Roman" panose="02020603050405020304" pitchFamily="18" charset="0"/>
          </a:defRPr>
        </a:defPPr>
      </a:lstStyle>
      <a:style>
        <a:lnRef idx="1">
          <a:schemeClr val="accent1"/>
        </a:lnRef>
        <a:fillRef idx="2">
          <a:schemeClr val="accent1"/>
        </a:fillRef>
        <a:effectRef idx="1">
          <a:schemeClr val="accent1"/>
        </a:effectRef>
        <a:fontRef idx="minor">
          <a:schemeClr val="dk1"/>
        </a:fontRef>
      </a:style>
    </a:spDef>
  </a:objectDefaults>
  <a:extraClrSchemeLst/>
</a:theme>
</file>

<file path=docProps/app.xml><?xml version="1.0" encoding="utf-8"?>
<Properties xmlns="http://schemas.openxmlformats.org/officeDocument/2006/extended-properties" xmlns:vt="http://schemas.openxmlformats.org/officeDocument/2006/docPropsVTypes">
  <TotalTime>12377</TotalTime>
  <Words>1632</Words>
  <Application>Microsoft Office PowerPoint</Application>
  <PresentationFormat>如螢幕大小 (4:3)</PresentationFormat>
  <Paragraphs>145</Paragraphs>
  <Slides>11</Slides>
  <Notes>6</Notes>
  <HiddenSlides>0</HiddenSlides>
  <MMClips>0</MMClips>
  <ScaleCrop>false</ScaleCrop>
  <HeadingPairs>
    <vt:vector size="4" baseType="variant">
      <vt:variant>
        <vt:lpstr>佈景主題</vt:lpstr>
      </vt:variant>
      <vt:variant>
        <vt:i4>9</vt:i4>
      </vt:variant>
      <vt:variant>
        <vt:lpstr>投影片標題</vt:lpstr>
      </vt:variant>
      <vt:variant>
        <vt:i4>11</vt:i4>
      </vt:variant>
    </vt:vector>
  </HeadingPairs>
  <TitlesOfParts>
    <vt:vector size="20" baseType="lpstr">
      <vt:lpstr>4_Office 佈景主題</vt:lpstr>
      <vt:lpstr>簡報母片(綜)</vt:lpstr>
      <vt:lpstr>3_簡報母片(綜)</vt:lpstr>
      <vt:lpstr>4_簡報母片(綜)</vt:lpstr>
      <vt:lpstr>1_簡報母片(綜)</vt:lpstr>
      <vt:lpstr>2_簡報母片(綜)</vt:lpstr>
      <vt:lpstr>5_簡報母片(綜)</vt:lpstr>
      <vt:lpstr>6_簡報母片(綜)</vt:lpstr>
      <vt:lpstr>7_簡報母片(綜)</vt:lpstr>
      <vt:lpstr>108年地方衛生機關業務 考評照護業務</vt:lpstr>
      <vt:lpstr>大綱</vt:lpstr>
      <vt:lpstr>一、指標修正說明</vt:lpstr>
      <vt:lpstr>一、指標改變說明</vt:lpstr>
      <vt:lpstr>二、107年照護業務考評項目(3/4)</vt:lpstr>
      <vt:lpstr>二、107年照護業務考評項目(4/4)</vt:lpstr>
      <vt:lpstr>PowerPoint 簡報</vt:lpstr>
      <vt:lpstr>PowerPoint 簡報</vt:lpstr>
      <vt:lpstr>PowerPoint 簡報</vt:lpstr>
      <vt:lpstr>PowerPoint 簡報</vt:lpstr>
      <vt:lpstr>PowerPoint 簡報</vt:lpstr>
    </vt:vector>
  </TitlesOfParts>
  <Company>DOH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企劃處陳馨慧</dc:creator>
  <cp:lastModifiedBy>護理及健康照護司蘇珍</cp:lastModifiedBy>
  <cp:revision>1052</cp:revision>
  <cp:lastPrinted>2017-11-15T07:42:13Z</cp:lastPrinted>
  <dcterms:created xsi:type="dcterms:W3CDTF">2013-08-06T07:22:09Z</dcterms:created>
  <dcterms:modified xsi:type="dcterms:W3CDTF">2018-11-21T03:58:30Z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